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509" r:id="rId2"/>
    <p:sldId id="690" r:id="rId3"/>
    <p:sldId id="715" r:id="rId4"/>
    <p:sldId id="716" r:id="rId5"/>
    <p:sldId id="717" r:id="rId6"/>
    <p:sldId id="718" r:id="rId7"/>
    <p:sldId id="719" r:id="rId8"/>
    <p:sldId id="720" r:id="rId9"/>
    <p:sldId id="721" r:id="rId10"/>
    <p:sldId id="722" r:id="rId11"/>
    <p:sldId id="723" r:id="rId12"/>
    <p:sldId id="724" r:id="rId13"/>
    <p:sldId id="725" r:id="rId14"/>
    <p:sldId id="726" r:id="rId15"/>
    <p:sldId id="727" r:id="rId16"/>
    <p:sldId id="728" r:id="rId17"/>
    <p:sldId id="729" r:id="rId18"/>
    <p:sldId id="730" r:id="rId19"/>
    <p:sldId id="731" r:id="rId20"/>
    <p:sldId id="732" r:id="rId21"/>
    <p:sldId id="733" r:id="rId22"/>
    <p:sldId id="734" r:id="rId23"/>
    <p:sldId id="735" r:id="rId24"/>
    <p:sldId id="736" r:id="rId25"/>
    <p:sldId id="737" r:id="rId26"/>
    <p:sldId id="738" r:id="rId27"/>
    <p:sldId id="739" r:id="rId28"/>
    <p:sldId id="740" r:id="rId29"/>
  </p:sldIdLst>
  <p:sldSz cx="9144000" cy="6858000" type="screen4x3"/>
  <p:notesSz cx="69850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BEA7"/>
    <a:srgbClr val="DDDDDD"/>
    <a:srgbClr val="FFFFCC"/>
    <a:srgbClr val="C0C0C0"/>
    <a:srgbClr val="D0D1F8"/>
    <a:srgbClr val="B2B2B2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9773" autoAdjust="0"/>
  </p:normalViewPr>
  <p:slideViewPr>
    <p:cSldViewPr snapToGrid="0">
      <p:cViewPr>
        <p:scale>
          <a:sx n="75" d="100"/>
          <a:sy n="75" d="100"/>
        </p:scale>
        <p:origin x="-738" y="-474"/>
      </p:cViewPr>
      <p:guideLst>
        <p:guide orient="horz" pos="1576"/>
        <p:guide pos="3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076" y="-102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4300"/>
            <a:ext cx="7540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ctr" anchorCtr="0" compatLnSpc="1">
            <a:prstTxWarp prst="textNoShape">
              <a:avLst/>
            </a:prstTxWarp>
            <a:spAutoFit/>
          </a:bodyPr>
          <a:lstStyle>
            <a:lvl1pPr algn="l" defTabSz="901700"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037263" y="114300"/>
            <a:ext cx="90805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ctr" anchorCtr="0" compatLnSpc="1">
            <a:prstTxWarp prst="textNoShape">
              <a:avLst/>
            </a:prstTxWarp>
            <a:spAutoFit/>
          </a:bodyPr>
          <a:lstStyle>
            <a:lvl1pPr algn="r" defTabSz="901700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99538"/>
            <a:ext cx="6715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b" anchorCtr="0" compatLnSpc="1">
            <a:prstTxWarp prst="textNoShape">
              <a:avLst/>
            </a:prstTxWarp>
            <a:spAutoFit/>
          </a:bodyPr>
          <a:lstStyle>
            <a:lvl1pPr algn="l" defTabSz="901700">
              <a:defRPr sz="1200"/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78600" y="8999538"/>
            <a:ext cx="366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b" anchorCtr="0" compatLnSpc="1">
            <a:prstTxWarp prst="textNoShape">
              <a:avLst/>
            </a:prstTxWarp>
            <a:spAutoFit/>
          </a:bodyPr>
          <a:lstStyle>
            <a:lvl1pPr algn="r" defTabSz="901700">
              <a:defRPr sz="1200"/>
            </a:lvl1pPr>
          </a:lstStyle>
          <a:p>
            <a:fld id="{4D101A1A-E557-4D5C-A132-0E794F8899A2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34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6838"/>
            <a:ext cx="7540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ctr" anchorCtr="0" compatLnSpc="1">
            <a:prstTxWarp prst="textNoShape">
              <a:avLst/>
            </a:prstTxWarp>
            <a:spAutoFit/>
          </a:bodyPr>
          <a:lstStyle>
            <a:lvl1pPr algn="l" defTabSz="901700">
              <a:defRPr sz="1200"/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076950" y="96838"/>
            <a:ext cx="90805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ctr" anchorCtr="0" compatLnSpc="1">
            <a:prstTxWarp prst="textNoShape">
              <a:avLst/>
            </a:prstTxWarp>
            <a:spAutoFit/>
          </a:bodyPr>
          <a:lstStyle>
            <a:lvl1pPr algn="r" defTabSz="901700">
              <a:defRPr sz="1200"/>
            </a:lvl1pPr>
          </a:lstStyle>
          <a:p>
            <a:endParaRPr lang="en-US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5532438"/>
            <a:ext cx="4211638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99538"/>
            <a:ext cx="6715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b" anchorCtr="0" compatLnSpc="1">
            <a:prstTxWarp prst="textNoShape">
              <a:avLst/>
            </a:prstTxWarp>
            <a:spAutoFit/>
          </a:bodyPr>
          <a:lstStyle>
            <a:lvl1pPr algn="l" defTabSz="901700">
              <a:defRPr sz="1200"/>
            </a:lvl1pPr>
          </a:lstStyle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618288" y="8999538"/>
            <a:ext cx="3667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160" tIns="45080" rIns="90160" bIns="45080" numCol="1" anchor="b" anchorCtr="0" compatLnSpc="1">
            <a:prstTxWarp prst="textNoShape">
              <a:avLst/>
            </a:prstTxWarp>
            <a:spAutoFit/>
          </a:bodyPr>
          <a:lstStyle>
            <a:lvl1pPr algn="r" defTabSz="901700">
              <a:defRPr sz="1200"/>
            </a:lvl1pPr>
          </a:lstStyle>
          <a:p>
            <a:fld id="{7226F756-5B32-4524-9DEB-DFCAD38C1EEB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97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400800"/>
            <a:ext cx="2641600" cy="457200"/>
          </a:xfrm>
        </p:spPr>
        <p:txBody>
          <a:bodyPr/>
          <a:lstStyle>
            <a:lvl1pPr>
              <a:defRPr sz="1000">
                <a:latin typeface="Comic Sans MS" pitchFamily="66" charset="0"/>
              </a:defRPr>
            </a:lvl1pPr>
          </a:lstStyle>
          <a:p>
            <a:r>
              <a:rPr lang="en-US"/>
              <a:t>.</a:t>
            </a:r>
            <a:endParaRPr lang="en-US" sz="1400">
              <a:latin typeface="+mn-lt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2FD6DF-F43B-4E69-BE3D-DB65E098FEB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40972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52400"/>
            <a:ext cx="2160587" cy="6272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0038" y="152400"/>
            <a:ext cx="6330950" cy="6272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E94A1A-77B0-4E9F-A9DC-C31F0F998E2D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91259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838" y="152400"/>
            <a:ext cx="84121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0038" y="1311275"/>
            <a:ext cx="4244975" cy="5113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7413" y="1311275"/>
            <a:ext cx="4246562" cy="247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7413" y="3943350"/>
            <a:ext cx="4246562" cy="2481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44475" y="6400800"/>
            <a:ext cx="7920038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710613" y="6521450"/>
            <a:ext cx="433387" cy="336550"/>
          </a:xfrm>
        </p:spPr>
        <p:txBody>
          <a:bodyPr/>
          <a:lstStyle>
            <a:lvl1pPr>
              <a:defRPr/>
            </a:lvl1pPr>
          </a:lstStyle>
          <a:p>
            <a:fld id="{3C7F8144-C89E-498F-86A0-798B880951F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43189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838" y="152400"/>
            <a:ext cx="84121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0038" y="1311275"/>
            <a:ext cx="4244975" cy="5113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311275"/>
            <a:ext cx="4246562" cy="5113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44475" y="6400800"/>
            <a:ext cx="7920038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10613" y="6521450"/>
            <a:ext cx="433387" cy="336550"/>
          </a:xfrm>
        </p:spPr>
        <p:txBody>
          <a:bodyPr/>
          <a:lstStyle>
            <a:lvl1pPr>
              <a:defRPr/>
            </a:lvl1pPr>
          </a:lstStyle>
          <a:p>
            <a:fld id="{5C463E51-37D7-486C-98AD-656F370F8D06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56874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838" y="152400"/>
            <a:ext cx="84121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038" y="1311275"/>
            <a:ext cx="4244975" cy="5113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7413" y="1311275"/>
            <a:ext cx="4246562" cy="247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7413" y="3943350"/>
            <a:ext cx="4246562" cy="2481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44475" y="6400800"/>
            <a:ext cx="7920038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710613" y="6521450"/>
            <a:ext cx="433387" cy="336550"/>
          </a:xfrm>
        </p:spPr>
        <p:txBody>
          <a:bodyPr/>
          <a:lstStyle>
            <a:lvl1pPr>
              <a:defRPr/>
            </a:lvl1pPr>
          </a:lstStyle>
          <a:p>
            <a:fld id="{0CD78306-9213-4E60-8CA2-C098BB17B0E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46508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8A4C5B-7FA1-45DC-B309-5E7F33C468D8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81814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A69443-8495-41F7-8182-3C088B3C24D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74833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038" y="1311275"/>
            <a:ext cx="4244975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311275"/>
            <a:ext cx="4246562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AAE55B-BE23-408E-B1D4-40C861DDD55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35445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EA230-27D3-4974-BF0D-3C252C4F1E07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13799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424D92-0875-49D8-BD58-EE1F224594C0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27571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51FFD5-15DD-4084-A377-4226B6DBA7AC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403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246F60-54D1-4A8F-A59B-849F36574C57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73549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99036-5BF4-43FE-97BB-0CC0E9EC616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742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152400"/>
            <a:ext cx="84121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0038" y="1311275"/>
            <a:ext cx="8643937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475" y="6400800"/>
            <a:ext cx="792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0613" y="6521450"/>
            <a:ext cx="433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600">
                <a:cs typeface="Arial" charset="0"/>
              </a:defRPr>
            </a:lvl1pPr>
          </a:lstStyle>
          <a:p>
            <a:fld id="{03598624-9425-4AAF-9228-0681C05B1301}" type="slidenum">
              <a:rPr lang="he-IL"/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ransition>
    <p:pull dir="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70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60000"/>
        <a:buFont typeface="Monotype Sort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75000"/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50000"/>
        <a:buFont typeface="Monotype Sorts" pitchFamily="2" charset="2"/>
        <a:buChar char="l"/>
        <a:defRPr sz="24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100000"/>
        <a:buChar char="•"/>
        <a:defRPr sz="2400">
          <a:solidFill>
            <a:schemeClr val="tx1"/>
          </a:solidFill>
          <a:latin typeface="+mn-lt"/>
        </a:defRPr>
      </a:lvl5pPr>
      <a:lvl6pPr marL="23622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100000"/>
        <a:buChar char="•"/>
        <a:defRPr sz="2400">
          <a:solidFill>
            <a:schemeClr val="tx1"/>
          </a:solidFill>
          <a:latin typeface="+mn-lt"/>
        </a:defRPr>
      </a:lvl6pPr>
      <a:lvl7pPr marL="28194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100000"/>
        <a:buChar char="•"/>
        <a:defRPr sz="2400">
          <a:solidFill>
            <a:schemeClr val="tx1"/>
          </a:solidFill>
          <a:latin typeface="+mn-lt"/>
        </a:defRPr>
      </a:lvl7pPr>
      <a:lvl8pPr marL="32766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100000"/>
        <a:buChar char="•"/>
        <a:defRPr sz="2400">
          <a:solidFill>
            <a:schemeClr val="tx1"/>
          </a:solidFill>
          <a:latin typeface="+mn-lt"/>
        </a:defRPr>
      </a:lvl8pPr>
      <a:lvl9pPr marL="3733800" indent="-190500" algn="l" rtl="0" eaLnBrk="0" fontAlgn="base" hangingPunct="0">
        <a:spcBef>
          <a:spcPct val="20000"/>
        </a:spcBef>
        <a:spcAft>
          <a:spcPct val="0"/>
        </a:spcAft>
        <a:buClr>
          <a:srgbClr val="474747"/>
        </a:buClr>
        <a:buSzPct val="100000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.</a:t>
            </a:r>
            <a:endParaRPr lang="en-US" sz="1400">
              <a:latin typeface="Arial" charset="0"/>
            </a:endParaRPr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6600" y="1314450"/>
            <a:ext cx="7861300" cy="4711700"/>
          </a:xfrm>
        </p:spPr>
        <p:txBody>
          <a:bodyPr/>
          <a:lstStyle/>
          <a:p>
            <a:r>
              <a:rPr lang="en-US" sz="3600" b="0">
                <a:solidFill>
                  <a:schemeClr val="hlink"/>
                </a:solidFill>
              </a:rPr>
              <a:t>On the Number of Samples Needed to Learn the Correct Structure</a:t>
            </a:r>
            <a:br>
              <a:rPr lang="en-US" sz="3600" b="0">
                <a:solidFill>
                  <a:schemeClr val="hlink"/>
                </a:solidFill>
              </a:rPr>
            </a:br>
            <a:r>
              <a:rPr lang="en-US" sz="3600" b="0">
                <a:solidFill>
                  <a:schemeClr val="hlink"/>
                </a:solidFill>
              </a:rPr>
              <a:t>of a Bayesian Network</a:t>
            </a:r>
            <a:r>
              <a:rPr lang="en-US" sz="4000" b="0"/>
              <a:t/>
            </a:r>
            <a:br>
              <a:rPr lang="en-US" sz="4000" b="0"/>
            </a:br>
            <a:r>
              <a:rPr lang="en-US" sz="4000" b="0"/>
              <a:t/>
            </a:r>
            <a:br>
              <a:rPr lang="en-US" sz="4000" b="0"/>
            </a:br>
            <a:r>
              <a:rPr lang="en-US" sz="2400" b="0"/>
              <a:t>Or Zuk, Shiri Margel and Eytan Domany</a:t>
            </a:r>
            <a:br>
              <a:rPr lang="en-US" sz="2400" b="0"/>
            </a:br>
            <a:r>
              <a:rPr lang="en-US" sz="2400" b="0"/>
              <a:t>Dept</a:t>
            </a:r>
            <a:r>
              <a:rPr lang="en-US" sz="2400" b="0">
                <a:solidFill>
                  <a:schemeClr val="accent1"/>
                </a:solidFill>
              </a:rPr>
              <a:t>. </a:t>
            </a:r>
            <a:r>
              <a:rPr lang="en-US" sz="2400" b="0"/>
              <a:t>of Physics of Complex Systems</a:t>
            </a:r>
            <a:br>
              <a:rPr lang="en-US" sz="2400" b="0"/>
            </a:br>
            <a:r>
              <a:rPr lang="en-US" sz="2400" b="0"/>
              <a:t>Weizmann Inst. of Science</a:t>
            </a:r>
            <a:br>
              <a:rPr lang="en-US" sz="2400" b="0"/>
            </a:br>
            <a:r>
              <a:rPr lang="en-US" sz="2800" b="0"/>
              <a:t/>
            </a:r>
            <a:br>
              <a:rPr lang="en-US" sz="2800" b="0"/>
            </a:br>
            <a:r>
              <a:rPr lang="en-US" sz="2400" b="0"/>
              <a:t>UAI 2006, July, Boston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2BF80A-F409-46EE-BF50-CDBA5F16271C}" type="slidenum">
              <a:rPr lang="he-IL"/>
              <a:pPr/>
              <a:t>10</a:t>
            </a:fld>
            <a:endParaRPr lang="en-US"/>
          </a:p>
        </p:txBody>
      </p:sp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37575" cy="5113338"/>
          </a:xfrm>
        </p:spPr>
        <p:txBody>
          <a:bodyPr/>
          <a:lstStyle/>
          <a:p>
            <a:r>
              <a:rPr lang="en-US"/>
              <a:t>Main observation: Directed graphical models (with no hidden variables) are curved exponential families [Geiger et al. 01]. </a:t>
            </a:r>
          </a:p>
          <a:p>
            <a:r>
              <a:rPr lang="en-US"/>
              <a:t>One can use earlier results from the statistics literature for learning models which are exponential families.</a:t>
            </a:r>
          </a:p>
          <a:p>
            <a:r>
              <a:rPr lang="en-US"/>
              <a:t>[Haughton 88] – The MDL score is consistent.</a:t>
            </a:r>
          </a:p>
          <a:p>
            <a:r>
              <a:rPr lang="en-US"/>
              <a:t>[Haughton 89] – Gives bounds on the error probabilities.</a:t>
            </a:r>
          </a:p>
          <a:p>
            <a:endParaRPr lang="en-US">
              <a:cs typeface="Arial" charset="0"/>
            </a:endParaRPr>
          </a:p>
          <a:p>
            <a:endParaRPr lang="en-US" baseline="-250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544256-58B4-44DD-90EA-AAFECB8E5C61}" type="slidenum">
              <a:rPr lang="he-IL"/>
              <a:pPr/>
              <a:t>11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37575" cy="5113338"/>
          </a:xfrm>
        </p:spPr>
        <p:txBody>
          <a:bodyPr/>
          <a:lstStyle/>
          <a:p>
            <a:r>
              <a:rPr lang="en-US" sz="2400"/>
              <a:t>Assume data is generated from B</a:t>
            </a:r>
            <a:r>
              <a:rPr lang="en-US" sz="2400" baseline="30000"/>
              <a:t>*</a:t>
            </a:r>
            <a:r>
              <a:rPr lang="en-US" sz="2400"/>
              <a:t> = &lt;G</a:t>
            </a:r>
            <a:r>
              <a:rPr lang="en-US" sz="2400" baseline="30000"/>
              <a:t>*</a:t>
            </a:r>
            <a:r>
              <a:rPr lang="en-US" sz="2400"/>
              <a:t>,</a:t>
            </a:r>
            <a:r>
              <a:rPr lang="ru-RU" sz="2400">
                <a:cs typeface="Arial" charset="0"/>
              </a:rPr>
              <a:t>Ө</a:t>
            </a:r>
            <a:r>
              <a:rPr lang="en-US" sz="2400" baseline="30000">
                <a:cs typeface="Arial" charset="0"/>
              </a:rPr>
              <a:t>*</a:t>
            </a:r>
            <a:r>
              <a:rPr lang="en-US" sz="2400">
                <a:cs typeface="Arial" charset="0"/>
              </a:rPr>
              <a:t>&gt;, </a:t>
            </a:r>
          </a:p>
          <a:p>
            <a:pPr>
              <a:buFont typeface="Monotype Sorts" pitchFamily="2" charset="2"/>
              <a:buNone/>
            </a:pPr>
            <a:r>
              <a:rPr lang="en-US" sz="2400">
                <a:cs typeface="Arial" charset="0"/>
              </a:rPr>
              <a:t>	with P</a:t>
            </a:r>
            <a:r>
              <a:rPr lang="en-US" sz="2400" baseline="-25000">
                <a:cs typeface="Arial" charset="0"/>
              </a:rPr>
              <a:t>B* </a:t>
            </a:r>
            <a:r>
              <a:rPr lang="en-US" sz="2400">
                <a:cs typeface="Arial" charset="0"/>
              </a:rPr>
              <a:t>generative distribution.</a:t>
            </a:r>
          </a:p>
          <a:p>
            <a:pPr>
              <a:buFont typeface="Monotype Sorts" pitchFamily="2" charset="2"/>
              <a:buNone/>
            </a:pPr>
            <a:r>
              <a:rPr lang="en-US" sz="2400">
                <a:cs typeface="Arial" charset="0"/>
              </a:rPr>
              <a:t>	Assume further that G* is minimal with respect to P</a:t>
            </a:r>
            <a:r>
              <a:rPr lang="en-US" sz="2400" baseline="-25000">
                <a:cs typeface="Arial" charset="0"/>
              </a:rPr>
              <a:t>B* </a:t>
            </a:r>
            <a:r>
              <a:rPr lang="en-US" sz="2400">
                <a:cs typeface="Arial" charset="0"/>
              </a:rPr>
              <a:t>:       |G*| = min {|G| , P</a:t>
            </a:r>
            <a:r>
              <a:rPr lang="en-US" sz="2400" baseline="-25000">
                <a:cs typeface="Arial" charset="0"/>
              </a:rPr>
              <a:t>B*  </a:t>
            </a:r>
            <a:r>
              <a:rPr lang="en-US" sz="2400">
                <a:cs typeface="Arial" charset="0"/>
              </a:rPr>
              <a:t>subset of </a:t>
            </a:r>
            <a:r>
              <a:rPr lang="en-US" sz="2400" i="1">
                <a:cs typeface="Arial" charset="0"/>
              </a:rPr>
              <a:t>M</a:t>
            </a:r>
            <a:r>
              <a:rPr lang="en-US" sz="2400">
                <a:cs typeface="Arial" charset="0"/>
              </a:rPr>
              <a:t>(G))</a:t>
            </a:r>
            <a:endParaRPr lang="en-US" sz="2400"/>
          </a:p>
          <a:p>
            <a:r>
              <a:rPr lang="en-US" sz="2400"/>
              <a:t>[Haughton 88] – The MDL score is consistent.</a:t>
            </a:r>
          </a:p>
          <a:p>
            <a:r>
              <a:rPr lang="en-US" sz="2400"/>
              <a:t>[Haughton 89] – Gives bounds on the error probabilities: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</a:t>
            </a:r>
            <a:r>
              <a:rPr lang="en-US" sz="2400" baseline="30000"/>
              <a:t>(N)</a:t>
            </a:r>
            <a:r>
              <a:rPr lang="en-US" sz="2400"/>
              <a:t>(under-fitting) ~ O(e</a:t>
            </a:r>
            <a:r>
              <a:rPr lang="en-US" sz="2400" baseline="30000"/>
              <a:t>-</a:t>
            </a:r>
            <a:r>
              <a:rPr lang="el-GR" sz="2400" baseline="30000">
                <a:cs typeface="Arial" charset="0"/>
              </a:rPr>
              <a:t>α</a:t>
            </a:r>
            <a:r>
              <a:rPr lang="en-US" sz="2400" baseline="30000"/>
              <a:t>N</a:t>
            </a:r>
            <a:r>
              <a:rPr lang="en-US" sz="240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</a:t>
            </a:r>
            <a:r>
              <a:rPr lang="en-US" sz="2400" baseline="30000"/>
              <a:t>(N)</a:t>
            </a:r>
            <a:r>
              <a:rPr lang="en-US" sz="2400"/>
              <a:t>(over-fitting) ~ O(N</a:t>
            </a:r>
            <a:r>
              <a:rPr lang="en-US" sz="2400" baseline="30000"/>
              <a:t>-</a:t>
            </a:r>
            <a:r>
              <a:rPr lang="el-GR" sz="2400" baseline="30000">
                <a:cs typeface="Arial" charset="0"/>
              </a:rPr>
              <a:t>β</a:t>
            </a:r>
            <a:r>
              <a:rPr lang="en-US" sz="2400"/>
              <a:t>)</a:t>
            </a:r>
          </a:p>
          <a:p>
            <a:pPr>
              <a:buFont typeface="Monotype Sorts" pitchFamily="2" charset="2"/>
              <a:buNone/>
            </a:pPr>
            <a:endParaRPr lang="en-US" sz="2400"/>
          </a:p>
          <a:p>
            <a:pPr>
              <a:buFont typeface="Monotype Sorts" pitchFamily="2" charset="2"/>
              <a:buNone/>
            </a:pPr>
            <a:r>
              <a:rPr lang="en-US" sz="2400"/>
              <a:t>	Previously: Bounds only on </a:t>
            </a:r>
            <a:r>
              <a:rPr lang="el-GR" sz="2400">
                <a:cs typeface="Arial" charset="0"/>
              </a:rPr>
              <a:t>β</a:t>
            </a:r>
            <a:r>
              <a:rPr lang="en-US" sz="2400">
                <a:cs typeface="Arial" charset="0"/>
              </a:rPr>
              <a:t>. Not on </a:t>
            </a:r>
            <a:r>
              <a:rPr lang="el-GR" sz="2400">
                <a:cs typeface="Arial" charset="0"/>
              </a:rPr>
              <a:t>α</a:t>
            </a:r>
            <a:r>
              <a:rPr lang="en-US" sz="2400">
                <a:cs typeface="Arial" charset="0"/>
              </a:rPr>
              <a:t>, nor on the multiplicative constants.</a:t>
            </a:r>
            <a:endParaRPr lang="el-GR" sz="2400">
              <a:cs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400" baseline="30000"/>
              <a:t>	</a:t>
            </a:r>
          </a:p>
          <a:p>
            <a:endParaRPr lang="en-US" sz="2400">
              <a:cs typeface="Arial" charset="0"/>
            </a:endParaRPr>
          </a:p>
          <a:p>
            <a:endParaRPr lang="en-US" sz="2400" baseline="-250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z="24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E5A0E-12D1-4D8A-9679-F9893108FBAC}" type="slidenum">
              <a:rPr lang="he-IL"/>
              <a:pPr/>
              <a:t>12</a:t>
            </a:fld>
            <a:endParaRPr lang="en-US"/>
          </a:p>
        </p:txBody>
      </p:sp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62975" cy="5113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Assume data is generated from B</a:t>
            </a:r>
            <a:r>
              <a:rPr lang="en-US" baseline="30000"/>
              <a:t>*</a:t>
            </a:r>
            <a:r>
              <a:rPr lang="en-US"/>
              <a:t> = &lt;G</a:t>
            </a:r>
            <a:r>
              <a:rPr lang="en-US" baseline="30000"/>
              <a:t>*</a:t>
            </a:r>
            <a:r>
              <a:rPr lang="en-US"/>
              <a:t>,</a:t>
            </a:r>
            <a:r>
              <a:rPr lang="ru-RU">
                <a:cs typeface="Arial" charset="0"/>
              </a:rPr>
              <a:t>Ө</a:t>
            </a:r>
            <a:r>
              <a:rPr lang="en-US" baseline="30000">
                <a:cs typeface="Arial" charset="0"/>
              </a:rPr>
              <a:t>*</a:t>
            </a:r>
            <a:r>
              <a:rPr lang="en-US">
                <a:cs typeface="Arial" charset="0"/>
              </a:rPr>
              <a:t>&gt;,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>
                <a:cs typeface="Arial" charset="0"/>
              </a:rPr>
              <a:t>	with P</a:t>
            </a:r>
            <a:r>
              <a:rPr lang="en-US" baseline="-25000">
                <a:cs typeface="Arial" charset="0"/>
              </a:rPr>
              <a:t>B* </a:t>
            </a:r>
            <a:r>
              <a:rPr lang="en-US">
                <a:cs typeface="Arial" charset="0"/>
              </a:rPr>
              <a:t>generative distribution, G* </a:t>
            </a:r>
            <a:r>
              <a:rPr lang="en-US" i="1">
                <a:cs typeface="Arial" charset="0"/>
              </a:rPr>
              <a:t>minimal</a:t>
            </a:r>
            <a:r>
              <a:rPr lang="en-US">
                <a:cs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/>
              <a:t>From consistency, we have: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>
                <a:cs typeface="Arial" charset="0"/>
              </a:rPr>
              <a:t>	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/>
              <a:t>But what is the rate of convergence? how many samples we need in order to make this probability close to 1? </a:t>
            </a:r>
          </a:p>
          <a:p>
            <a:pPr>
              <a:lnSpc>
                <a:spcPct val="90000"/>
              </a:lnSpc>
            </a:pPr>
            <a:r>
              <a:rPr lang="en-US"/>
              <a:t>An error occurs when any ‘wrong’ graph G is preferred over G*. Many possible G’s. Complicated relations between them. </a:t>
            </a:r>
            <a:endParaRPr lang="en-US" baseline="-25000">
              <a:cs typeface="Arial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baseline="-25000">
              <a:cs typeface="Arial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/>
          </a:p>
        </p:txBody>
      </p:sp>
      <p:pic>
        <p:nvPicPr>
          <p:cNvPr id="731140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3113" y="2849563"/>
            <a:ext cx="4814887" cy="752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9FF8B4-4671-41A0-9926-4C224B3FB186}" type="slidenum">
              <a:rPr lang="he-IL"/>
              <a:pPr/>
              <a:t>13</a:t>
            </a:fld>
            <a:endParaRPr lang="en-US"/>
          </a:p>
        </p:txBody>
      </p:sp>
      <p:sp>
        <p:nvSpPr>
          <p:cNvPr id="732162" name="Rectangle 2"/>
          <p:cNvSpPr>
            <a:spLocks noChangeArrowheads="1"/>
          </p:cNvSpPr>
          <p:nvPr/>
        </p:nvSpPr>
        <p:spPr bwMode="auto">
          <a:xfrm>
            <a:off x="263525" y="21764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21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95375"/>
            <a:ext cx="8977313" cy="28654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	</a:t>
            </a:r>
            <a:endParaRPr lang="en-US" baseline="-25000"/>
          </a:p>
        </p:txBody>
      </p:sp>
      <p:sp>
        <p:nvSpPr>
          <p:cNvPr id="732165" name="Rectangle 5"/>
          <p:cNvSpPr>
            <a:spLocks noChangeArrowheads="1"/>
          </p:cNvSpPr>
          <p:nvPr/>
        </p:nvSpPr>
        <p:spPr bwMode="auto">
          <a:xfrm>
            <a:off x="428625" y="1277938"/>
            <a:ext cx="8537575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Simulations: 4-Nodes Networks. </a:t>
            </a:r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endParaRPr lang="en-US" sz="2800"/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Totally 543 DAGs, divided into 185 equivalence classes.</a:t>
            </a:r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Draw at random a </a:t>
            </a:r>
            <a:r>
              <a:rPr lang="en-US" sz="2800" i="1"/>
              <a:t>DAG</a:t>
            </a:r>
            <a:r>
              <a:rPr lang="en-US" sz="2800"/>
              <a:t> G*.</a:t>
            </a:r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Draw all parameters </a:t>
            </a:r>
            <a:r>
              <a:rPr lang="el-GR" sz="2800">
                <a:cs typeface="Arial" charset="0"/>
              </a:rPr>
              <a:t>θ</a:t>
            </a:r>
            <a:r>
              <a:rPr lang="en-US" sz="2800">
                <a:cs typeface="Arial" charset="0"/>
              </a:rPr>
              <a:t> </a:t>
            </a:r>
            <a:r>
              <a:rPr lang="en-US" sz="2800"/>
              <a:t>uniformly from [0,1]. </a:t>
            </a:r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Generate 5,000 samples from P</a:t>
            </a:r>
            <a:r>
              <a:rPr lang="en-US" sz="2800" baseline="-25000"/>
              <a:t>&lt;G*,</a:t>
            </a:r>
            <a:r>
              <a:rPr lang="el-GR" sz="2800" baseline="-25000">
                <a:cs typeface="Arial" charset="0"/>
              </a:rPr>
              <a:t>θ</a:t>
            </a:r>
            <a:r>
              <a:rPr lang="en-US" sz="2800" baseline="-25000"/>
              <a:t>&gt; </a:t>
            </a:r>
            <a:endParaRPr lang="en-US" sz="2800"/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Gives scores S</a:t>
            </a:r>
            <a:r>
              <a:rPr lang="en-US" sz="2800" baseline="-25000"/>
              <a:t>N</a:t>
            </a:r>
            <a:r>
              <a:rPr lang="en-US" sz="2800"/>
              <a:t>(G) to all G’s and look at S</a:t>
            </a:r>
            <a:r>
              <a:rPr lang="en-US" sz="2800" baseline="-25000"/>
              <a:t>N</a:t>
            </a:r>
            <a:r>
              <a:rPr lang="en-US" sz="2800"/>
              <a:t>(G*) </a:t>
            </a:r>
            <a:endParaRPr lang="en-US" sz="2800" baseline="-250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1789B9-4559-4AA2-8BBD-C759DE5523CC}" type="slidenum">
              <a:rPr lang="he-IL"/>
              <a:pPr/>
              <a:t>14</a:t>
            </a:fld>
            <a:endParaRPr lang="en-US"/>
          </a:p>
        </p:txBody>
      </p:sp>
      <p:sp>
        <p:nvSpPr>
          <p:cNvPr id="733186" name="Rectangle 2"/>
          <p:cNvSpPr>
            <a:spLocks noChangeArrowheads="1"/>
          </p:cNvSpPr>
          <p:nvPr/>
        </p:nvSpPr>
        <p:spPr bwMode="auto">
          <a:xfrm>
            <a:off x="263525" y="21764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31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95375"/>
            <a:ext cx="8977313" cy="28654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	</a:t>
            </a:r>
            <a:endParaRPr lang="en-US" baseline="-25000"/>
          </a:p>
        </p:txBody>
      </p:sp>
      <p:pic>
        <p:nvPicPr>
          <p:cNvPr id="7331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22438"/>
            <a:ext cx="7100888" cy="513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3190" name="Rectangle 6"/>
          <p:cNvSpPr>
            <a:spLocks noChangeArrowheads="1"/>
          </p:cNvSpPr>
          <p:nvPr/>
        </p:nvSpPr>
        <p:spPr bwMode="auto">
          <a:xfrm>
            <a:off x="377825" y="947738"/>
            <a:ext cx="8537575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Relative entropy between the true and learned distributions: </a:t>
            </a:r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endParaRPr lang="en-US" sz="2800"/>
          </a:p>
          <a:p>
            <a:pPr marL="342900" indent="-34290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  <a:endParaRPr lang="en-US" sz="2800" baseline="-250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63C776-A59D-4026-8B1B-C512B10D1A77}" type="slidenum">
              <a:rPr lang="he-IL"/>
              <a:pPr/>
              <a:t>15</a:t>
            </a:fld>
            <a:endParaRPr lang="en-US"/>
          </a:p>
        </p:txBody>
      </p:sp>
      <p:sp>
        <p:nvSpPr>
          <p:cNvPr id="734210" name="Rectangle 2"/>
          <p:cNvSpPr>
            <a:spLocks noChangeArrowheads="1"/>
          </p:cNvSpPr>
          <p:nvPr/>
        </p:nvSpPr>
        <p:spPr bwMode="auto">
          <a:xfrm>
            <a:off x="263525" y="21764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42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0953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	Simulations for many BNs:</a:t>
            </a:r>
          </a:p>
          <a:p>
            <a:pPr marL="381000" indent="-381000">
              <a:buFont typeface="Monotype Sorts" pitchFamily="2" charset="2"/>
              <a:buNone/>
            </a:pPr>
            <a:endParaRPr lang="en-US" baseline="-25000"/>
          </a:p>
        </p:txBody>
      </p:sp>
      <p:pic>
        <p:nvPicPr>
          <p:cNvPr id="7342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579563"/>
            <a:ext cx="6888163" cy="507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12CBDA-ED2E-4584-9113-AF44A3AFC470}" type="slidenum">
              <a:rPr lang="he-IL"/>
              <a:pPr/>
              <a:t>16</a:t>
            </a:fld>
            <a:endParaRPr lang="en-US"/>
          </a:p>
        </p:txBody>
      </p:sp>
      <p:sp>
        <p:nvSpPr>
          <p:cNvPr id="735234" name="Rectangle 2"/>
          <p:cNvSpPr>
            <a:spLocks noChangeArrowheads="1"/>
          </p:cNvSpPr>
          <p:nvPr/>
        </p:nvSpPr>
        <p:spPr bwMode="auto">
          <a:xfrm>
            <a:off x="263525" y="21764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523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0953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	Rank of the correct structure (equiv. class):</a:t>
            </a:r>
          </a:p>
          <a:p>
            <a:pPr marL="381000" indent="-381000">
              <a:buFont typeface="Monotype Sorts" pitchFamily="2" charset="2"/>
              <a:buNone/>
            </a:pPr>
            <a:endParaRPr lang="en-US" baseline="-25000"/>
          </a:p>
        </p:txBody>
      </p:sp>
      <p:pic>
        <p:nvPicPr>
          <p:cNvPr id="7352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1639888"/>
            <a:ext cx="6991350" cy="505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16F156-0DF9-4931-AFD6-DB011EA4A3FA}" type="slidenum">
              <a:rPr lang="he-IL"/>
              <a:pPr/>
              <a:t>17</a:t>
            </a:fld>
            <a:endParaRPr lang="en-US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0"/>
            <a:ext cx="8412162" cy="1143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pic>
        <p:nvPicPr>
          <p:cNvPr id="7362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1066800"/>
            <a:ext cx="6662738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1428750" y="1230313"/>
            <a:ext cx="5856288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/>
              <a:t>All DAGs and Equivalence Classes for 3 Nodes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ADFE3F-79BA-416A-93DC-B44B665FEBBA}" type="slidenum">
              <a:rPr lang="he-IL"/>
              <a:pPr/>
              <a:t>18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62975" cy="5113338"/>
          </a:xfrm>
        </p:spPr>
        <p:txBody>
          <a:bodyPr/>
          <a:lstStyle/>
          <a:p>
            <a:r>
              <a:rPr lang="en-US"/>
              <a:t>An error occurs when any ‘wrong’ graph G is preferred over G*. Many possible G’s. Study them one by one.</a:t>
            </a:r>
          </a:p>
          <a:p>
            <a:r>
              <a:rPr lang="en-US"/>
              <a:t>Distinguish between two types of errors: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1. Graphs G which are not I-maps for P</a:t>
            </a:r>
            <a:r>
              <a:rPr lang="en-US" baseline="-25000"/>
              <a:t>B* 	</a:t>
            </a:r>
            <a:r>
              <a:rPr lang="en-US"/>
              <a:t>(‘under-fitting’). These graphs impose to many 	independency relations, some of which do not 	hold in P</a:t>
            </a:r>
            <a:r>
              <a:rPr lang="en-US" baseline="-25000"/>
              <a:t>B*</a:t>
            </a:r>
            <a:r>
              <a:rPr lang="en-US"/>
              <a:t>.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2. Graphs G which are I-maps for P</a:t>
            </a:r>
            <a:r>
              <a:rPr lang="en-US" baseline="-25000"/>
              <a:t>B* </a:t>
            </a:r>
            <a:r>
              <a:rPr lang="en-US"/>
              <a:t>(‘over-fitting’),</a:t>
            </a:r>
          </a:p>
          <a:p>
            <a:pPr algn="r" rtl="1">
              <a:buFont typeface="Monotype Sorts" pitchFamily="2" charset="2"/>
              <a:buNone/>
            </a:pPr>
            <a:r>
              <a:rPr lang="en-US"/>
              <a:t>		yet they are over parameterized (|G| &gt; |G</a:t>
            </a:r>
            <a:r>
              <a:rPr lang="en-US" baseline="30000"/>
              <a:t>*</a:t>
            </a:r>
            <a:r>
              <a:rPr lang="en-US"/>
              <a:t>|).</a:t>
            </a:r>
            <a:r>
              <a:rPr lang="en-US">
                <a:cs typeface="Arial" charset="0"/>
              </a:rPr>
              <a:t>	</a:t>
            </a:r>
          </a:p>
          <a:p>
            <a:r>
              <a:rPr lang="en-US"/>
              <a:t>Study each error separately.</a:t>
            </a:r>
            <a:endParaRPr lang="en-US" baseline="-250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DD943A-06BA-401F-84D9-3988FC903E24}" type="slidenum">
              <a:rPr lang="he-IL"/>
              <a:pPr/>
              <a:t>19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62975" cy="6556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1. Graphs G which are not I-maps for P</a:t>
            </a:r>
            <a:r>
              <a:rPr lang="en-US" baseline="-25000"/>
              <a:t>B*</a:t>
            </a:r>
            <a:endParaRPr lang="el-GR">
              <a:cs typeface="Arial" charset="0"/>
            </a:endParaRPr>
          </a:p>
        </p:txBody>
      </p:sp>
      <p:sp>
        <p:nvSpPr>
          <p:cNvPr id="738308" name="Rectangle 4"/>
          <p:cNvSpPr>
            <a:spLocks noChangeArrowheads="1"/>
          </p:cNvSpPr>
          <p:nvPr/>
        </p:nvSpPr>
        <p:spPr bwMode="auto">
          <a:xfrm>
            <a:off x="301625" y="2251075"/>
            <a:ext cx="8562975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Intuitively, in order to get S</a:t>
            </a:r>
            <a:r>
              <a:rPr lang="en-US" sz="2800" baseline="-25000"/>
              <a:t>N</a:t>
            </a:r>
            <a:r>
              <a:rPr lang="en-US" sz="2800"/>
              <a:t>(G*) &gt; S</a:t>
            </a:r>
            <a:r>
              <a:rPr lang="en-US" sz="2800" baseline="-25000"/>
              <a:t>N</a:t>
            </a:r>
            <a:r>
              <a:rPr lang="en-US" sz="2800"/>
              <a:t>(G), we need: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a. P</a:t>
            </a:r>
            <a:r>
              <a:rPr lang="en-US" sz="2800" baseline="30000"/>
              <a:t>(N)</a:t>
            </a:r>
            <a:r>
              <a:rPr lang="en-US" sz="2800"/>
              <a:t> to be closer to P</a:t>
            </a:r>
            <a:r>
              <a:rPr lang="en-US" sz="2800" baseline="-25000"/>
              <a:t>B* </a:t>
            </a:r>
            <a:r>
              <a:rPr lang="en-US" sz="2800"/>
              <a:t>than to any point Q in G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b. The penalty difference </a:t>
            </a:r>
            <a:r>
              <a:rPr lang="el-GR" sz="2800">
                <a:cs typeface="Arial" charset="0"/>
              </a:rPr>
              <a:t>Ψ</a:t>
            </a:r>
            <a:r>
              <a:rPr lang="en-US" sz="2800">
                <a:cs typeface="Arial" charset="0"/>
              </a:rPr>
              <a:t>(N) (|G| - |G*|) is small enough. (Only relevant for |G*| &gt; |G|).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For a., use concentration bounds (Sanov). 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For b., simple algebraic manipulations. </a:t>
            </a:r>
            <a:endParaRPr lang="en-US" sz="2800" baseline="-25000">
              <a:cs typeface="Arial" charset="0"/>
            </a:endParaRP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8BE198-3AC2-4BD0-BD50-B8BF4D305B18}" type="slidenum">
              <a:rPr lang="he-IL"/>
              <a:pPr/>
              <a:t>2</a:t>
            </a:fld>
            <a:endParaRPr lang="en-US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Overview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Introduction</a:t>
            </a:r>
          </a:p>
          <a:p>
            <a:r>
              <a:rPr lang="en-US"/>
              <a:t>Problem Definition</a:t>
            </a:r>
          </a:p>
          <a:p>
            <a:r>
              <a:rPr lang="en-US"/>
              <a:t>Learning the correct distribution</a:t>
            </a:r>
          </a:p>
          <a:p>
            <a:r>
              <a:rPr lang="en-US"/>
              <a:t>Learning the correct structure </a:t>
            </a:r>
          </a:p>
          <a:p>
            <a:r>
              <a:rPr lang="en-US"/>
              <a:t>Simulation results</a:t>
            </a:r>
          </a:p>
          <a:p>
            <a:r>
              <a:rPr lang="en-US"/>
              <a:t>Future Directions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0BD45B-0679-4CCC-A07C-EBFBA5550CD5}" type="slidenum">
              <a:rPr lang="he-IL"/>
              <a:pPr/>
              <a:t>20</a:t>
            </a:fld>
            <a:endParaRPr lang="en-US"/>
          </a:p>
        </p:txBody>
      </p:sp>
      <p:sp>
        <p:nvSpPr>
          <p:cNvPr id="739330" name="Rectangle 2"/>
          <p:cNvSpPr>
            <a:spLocks noChangeArrowheads="1"/>
          </p:cNvSpPr>
          <p:nvPr/>
        </p:nvSpPr>
        <p:spPr bwMode="auto">
          <a:xfrm>
            <a:off x="301625" y="1744663"/>
            <a:ext cx="8562975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Sanov Theorem [Sanov 57]: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Draw N sample from a probability distribution P.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Let P</a:t>
            </a:r>
            <a:r>
              <a:rPr lang="en-US" sz="2800" baseline="30000"/>
              <a:t>(N) </a:t>
            </a:r>
            <a:r>
              <a:rPr lang="en-US" sz="2800"/>
              <a:t>be the sample distribution. Then: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Pr( D(P</a:t>
            </a:r>
            <a:r>
              <a:rPr lang="en-US" sz="2800" baseline="30000"/>
              <a:t>(N)</a:t>
            </a:r>
            <a:r>
              <a:rPr lang="en-US" sz="2800"/>
              <a:t> || P) &gt; </a:t>
            </a:r>
            <a:r>
              <a:rPr lang="el-GR" sz="2800">
                <a:cs typeface="Arial" charset="0"/>
              </a:rPr>
              <a:t>ε</a:t>
            </a:r>
            <a:r>
              <a:rPr lang="en-US" sz="2800"/>
              <a:t>) &lt; N</a:t>
            </a:r>
            <a:r>
              <a:rPr lang="en-US" sz="2800" baseline="30000"/>
              <a:t>(n+1) </a:t>
            </a:r>
            <a:r>
              <a:rPr lang="en-US" sz="2800"/>
              <a:t>2</a:t>
            </a:r>
            <a:r>
              <a:rPr lang="en-US" sz="2800" baseline="30000"/>
              <a:t>-</a:t>
            </a:r>
            <a:r>
              <a:rPr lang="el-GR" sz="2800" baseline="30000">
                <a:cs typeface="Arial" charset="0"/>
              </a:rPr>
              <a:t>ε</a:t>
            </a:r>
            <a:r>
              <a:rPr lang="en-US" sz="2800" baseline="30000">
                <a:cs typeface="Arial" charset="0"/>
              </a:rPr>
              <a:t>N</a:t>
            </a:r>
            <a:r>
              <a:rPr lang="en-US" sz="2800"/>
              <a:t> 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Used in our case to show: (for some c&gt;0)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For |G| </a:t>
            </a:r>
            <a:r>
              <a:rPr lang="en-US" sz="2800">
                <a:cs typeface="Arial" charset="0"/>
              </a:rPr>
              <a:t>≤</a:t>
            </a:r>
            <a:r>
              <a:rPr lang="en-US" sz="2800"/>
              <a:t> |G*|, we are able to bound c: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393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1. Graphs </a:t>
            </a:r>
            <a:r>
              <a:rPr lang="en-US" b="1">
                <a:solidFill>
                  <a:schemeClr val="hlink"/>
                </a:solidFill>
              </a:rPr>
              <a:t>G</a:t>
            </a:r>
            <a:r>
              <a:rPr lang="en-US"/>
              <a:t> which are not I-maps for </a:t>
            </a:r>
            <a:r>
              <a:rPr lang="en-US" b="1">
                <a:solidFill>
                  <a:schemeClr val="hlink"/>
                </a:solidFill>
              </a:rPr>
              <a:t>P</a:t>
            </a:r>
            <a:r>
              <a:rPr lang="en-US" b="1" baseline="-25000">
                <a:solidFill>
                  <a:schemeClr val="hlink"/>
                </a:solidFill>
              </a:rPr>
              <a:t>B*</a:t>
            </a:r>
          </a:p>
        </p:txBody>
      </p:sp>
      <p:pic>
        <p:nvPicPr>
          <p:cNvPr id="739333" name="Picture 5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5113" y="4383088"/>
            <a:ext cx="5722937" cy="78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39334" name="Picture 6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6513" y="5910263"/>
            <a:ext cx="5980112" cy="74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DE6DCC-C018-4B4E-A39C-D5E7A110CBBB}" type="slidenum">
              <a:rPr lang="he-IL"/>
              <a:pPr/>
              <a:t>21</a:t>
            </a:fld>
            <a:endParaRPr lang="en-US"/>
          </a:p>
        </p:txBody>
      </p:sp>
      <p:sp>
        <p:nvSpPr>
          <p:cNvPr id="740354" name="Rectangle 2"/>
          <p:cNvSpPr>
            <a:spLocks noChangeArrowheads="1"/>
          </p:cNvSpPr>
          <p:nvPr/>
        </p:nvSpPr>
        <p:spPr bwMode="auto">
          <a:xfrm>
            <a:off x="276225" y="1998663"/>
            <a:ext cx="8562975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So the decay exponent satisfies: c</a:t>
            </a:r>
            <a:r>
              <a:rPr lang="en-US" sz="2800">
                <a:cs typeface="Arial" charset="0"/>
              </a:rPr>
              <a:t>≤D(G||P</a:t>
            </a:r>
            <a:r>
              <a:rPr lang="en-US" sz="2800" baseline="-25000">
                <a:cs typeface="Arial" charset="0"/>
              </a:rPr>
              <a:t>B*</a:t>
            </a:r>
            <a:r>
              <a:rPr lang="en-US" sz="2800">
                <a:cs typeface="Arial" charset="0"/>
              </a:rPr>
              <a:t>)log 2. 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>
                <a:cs typeface="Arial" charset="0"/>
              </a:rPr>
              <a:t>	Could be very slow if G is close to P</a:t>
            </a:r>
            <a:r>
              <a:rPr lang="en-US" sz="2800" baseline="-25000">
                <a:cs typeface="Arial" charset="0"/>
              </a:rPr>
              <a:t>B*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Chernoff Bounds: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Let ….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Then: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Pr( D(P</a:t>
            </a:r>
            <a:r>
              <a:rPr lang="en-US" sz="2800" baseline="30000"/>
              <a:t>(N)</a:t>
            </a:r>
            <a:r>
              <a:rPr lang="en-US" sz="2800"/>
              <a:t> || P) &gt; </a:t>
            </a:r>
            <a:r>
              <a:rPr lang="el-GR" sz="2800">
                <a:cs typeface="Arial" charset="0"/>
              </a:rPr>
              <a:t>ε</a:t>
            </a:r>
            <a:r>
              <a:rPr lang="en-US" sz="2800"/>
              <a:t>) &lt; N</a:t>
            </a:r>
            <a:r>
              <a:rPr lang="en-US" sz="2800" baseline="30000"/>
              <a:t>(n+1) </a:t>
            </a:r>
            <a:r>
              <a:rPr lang="en-US" sz="2800"/>
              <a:t>2</a:t>
            </a:r>
            <a:r>
              <a:rPr lang="en-US" sz="2800" baseline="30000"/>
              <a:t>-</a:t>
            </a:r>
            <a:r>
              <a:rPr lang="el-GR" sz="2800" baseline="30000">
                <a:cs typeface="Arial" charset="0"/>
              </a:rPr>
              <a:t>ε</a:t>
            </a:r>
            <a:r>
              <a:rPr lang="en-US" sz="2800" baseline="30000">
                <a:cs typeface="Arial" charset="0"/>
              </a:rPr>
              <a:t>N</a:t>
            </a:r>
            <a:r>
              <a:rPr lang="en-US" sz="2800"/>
              <a:t> 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Used repeatedly to bound the difference between the true and sample entropies: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403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1. Graphs </a:t>
            </a:r>
            <a:r>
              <a:rPr lang="en-US" sz="3000" b="1">
                <a:solidFill>
                  <a:schemeClr val="hlink"/>
                </a:solidFill>
              </a:rPr>
              <a:t>G</a:t>
            </a:r>
            <a:r>
              <a:rPr lang="en-US"/>
              <a:t> which are not I-maps for </a:t>
            </a:r>
            <a:r>
              <a:rPr lang="en-US" sz="3000" b="1">
                <a:solidFill>
                  <a:schemeClr val="hlink"/>
                </a:solidFill>
              </a:rPr>
              <a:t>P</a:t>
            </a:r>
            <a:r>
              <a:rPr lang="en-US" sz="3000" b="1" baseline="-25000">
                <a:solidFill>
                  <a:schemeClr val="hlink"/>
                </a:solidFill>
              </a:rPr>
              <a:t>B*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02AC9-DE9C-4722-BA72-94469B2F69B2}" type="slidenum">
              <a:rPr lang="he-IL"/>
              <a:pPr/>
              <a:t>22</a:t>
            </a:fld>
            <a:endParaRPr lang="en-US"/>
          </a:p>
        </p:txBody>
      </p:sp>
      <p:sp>
        <p:nvSpPr>
          <p:cNvPr id="741378" name="Rectangle 2"/>
          <p:cNvSpPr>
            <a:spLocks noChangeArrowheads="1"/>
          </p:cNvSpPr>
          <p:nvPr/>
        </p:nvSpPr>
        <p:spPr bwMode="auto">
          <a:xfrm>
            <a:off x="314325" y="1909763"/>
            <a:ext cx="8562975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Two important parameters of the network: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a. ‘Minimal probability’: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b. ‘Minimal edge information’: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413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1. Graphs </a:t>
            </a:r>
            <a:r>
              <a:rPr lang="en-US" sz="3000" b="1">
                <a:solidFill>
                  <a:schemeClr val="hlink"/>
                </a:solidFill>
              </a:rPr>
              <a:t>G</a:t>
            </a:r>
            <a:r>
              <a:rPr lang="en-US"/>
              <a:t> which are not I-maps for </a:t>
            </a:r>
            <a:r>
              <a:rPr lang="en-US" sz="3000" b="1">
                <a:solidFill>
                  <a:schemeClr val="hlink"/>
                </a:solidFill>
              </a:rPr>
              <a:t>P</a:t>
            </a:r>
            <a:r>
              <a:rPr lang="en-US" sz="3000" b="1" baseline="-25000">
                <a:solidFill>
                  <a:schemeClr val="hlink"/>
                </a:solidFill>
              </a:rPr>
              <a:t>B*</a:t>
            </a:r>
          </a:p>
        </p:txBody>
      </p:sp>
      <p:pic>
        <p:nvPicPr>
          <p:cNvPr id="741381" name="Picture 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1113" y="3005138"/>
            <a:ext cx="6376987" cy="7223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41382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4502150"/>
            <a:ext cx="6129337" cy="1819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B986D4-91E4-4FE8-AAE0-D532376ADF4B}" type="slidenum">
              <a:rPr lang="he-IL"/>
              <a:pPr/>
              <a:t>23</a:t>
            </a:fld>
            <a:endParaRPr lang="en-US"/>
          </a:p>
        </p:txBody>
      </p:sp>
      <p:sp>
        <p:nvSpPr>
          <p:cNvPr id="742402" name="Rectangle 2"/>
          <p:cNvSpPr>
            <a:spLocks noChangeArrowheads="1"/>
          </p:cNvSpPr>
          <p:nvPr/>
        </p:nvSpPr>
        <p:spPr bwMode="auto">
          <a:xfrm>
            <a:off x="263525" y="23796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Here errors are </a:t>
            </a:r>
            <a:r>
              <a:rPr lang="en-US" sz="2800" i="1"/>
              <a:t>Moderate</a:t>
            </a:r>
            <a:r>
              <a:rPr lang="en-US" sz="2800"/>
              <a:t> deviations events, as opposed to </a:t>
            </a:r>
            <a:r>
              <a:rPr lang="en-US" sz="2800" i="1"/>
              <a:t>Large</a:t>
            </a:r>
            <a:r>
              <a:rPr lang="en-US" sz="2800"/>
              <a:t> deviations events in the previous case. 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The probability of error does not decay exponentially with N, but is O(N</a:t>
            </a:r>
            <a:r>
              <a:rPr lang="en-US" sz="2800" baseline="30000"/>
              <a:t>-</a:t>
            </a:r>
            <a:r>
              <a:rPr lang="el-GR" sz="2800" baseline="30000">
                <a:cs typeface="Arial" charset="0"/>
              </a:rPr>
              <a:t>β</a:t>
            </a:r>
            <a:r>
              <a:rPr lang="en-US" sz="2800"/>
              <a:t>).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By [Woodroofe	78], </a:t>
            </a:r>
            <a:r>
              <a:rPr lang="el-GR" sz="2800">
                <a:cs typeface="Arial" charset="0"/>
              </a:rPr>
              <a:t>β</a:t>
            </a:r>
            <a:r>
              <a:rPr lang="en-US" sz="2800">
                <a:cs typeface="Arial" charset="0"/>
              </a:rPr>
              <a:t>=½(|G|-|G*|).</a:t>
            </a:r>
            <a:r>
              <a:rPr lang="en-US" sz="2800"/>
              <a:t> 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Therefore, for large enough values of N, error is dominated by over-fitting.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2. Graphs </a:t>
            </a:r>
            <a:r>
              <a:rPr lang="en-US" b="1">
                <a:solidFill>
                  <a:schemeClr val="hlink"/>
                </a:solidFill>
              </a:rPr>
              <a:t>G</a:t>
            </a:r>
            <a:r>
              <a:rPr lang="en-US"/>
              <a:t> which are over-parameterized I-maps for </a:t>
            </a:r>
            <a:r>
              <a:rPr lang="en-US" b="1">
                <a:solidFill>
                  <a:schemeClr val="hlink"/>
                </a:solidFill>
              </a:rPr>
              <a:t>P</a:t>
            </a:r>
            <a:r>
              <a:rPr lang="en-US" b="1" baseline="-25000">
                <a:solidFill>
                  <a:schemeClr val="hlink"/>
                </a:solidFill>
              </a:rPr>
              <a:t>B*</a:t>
            </a:r>
          </a:p>
          <a:p>
            <a:pPr marL="381000" indent="-381000">
              <a:buFont typeface="Monotype Sorts" pitchFamily="2" charset="2"/>
              <a:buNone/>
            </a:pPr>
            <a:endParaRPr lang="en-US"/>
          </a:p>
          <a:p>
            <a:pPr marL="381000" indent="-381000">
              <a:buFont typeface="Monotype Sorts" pitchFamily="2" charset="2"/>
              <a:buNone/>
            </a:pPr>
            <a:endParaRPr lang="en-US" baseline="-250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373006-4023-4E28-8D54-C71318A8EACF}" type="slidenum">
              <a:rPr lang="he-IL"/>
              <a:pPr/>
              <a:t>24</a:t>
            </a:fld>
            <a:endParaRPr lang="en-US"/>
          </a:p>
        </p:txBody>
      </p:sp>
      <p:sp>
        <p:nvSpPr>
          <p:cNvPr id="743426" name="Rectangle 2"/>
          <p:cNvSpPr>
            <a:spLocks noChangeArrowheads="1"/>
          </p:cNvSpPr>
          <p:nvPr/>
        </p:nvSpPr>
        <p:spPr bwMode="auto">
          <a:xfrm>
            <a:off x="263525" y="21764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Perform simulations: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Take a BN over 4 binary nodes.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r>
              <a:rPr lang="en-US" sz="2800"/>
              <a:t>Look at two wrong models</a:t>
            </a:r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434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	What happens for small values of N?</a:t>
            </a:r>
            <a:endParaRPr lang="en-US" baseline="-25000"/>
          </a:p>
          <a:p>
            <a:pPr marL="381000" indent="-381000">
              <a:buFont typeface="Monotype Sorts" pitchFamily="2" charset="2"/>
              <a:buNone/>
            </a:pPr>
            <a:endParaRPr lang="en-US"/>
          </a:p>
          <a:p>
            <a:pPr marL="381000" indent="-381000">
              <a:buFont typeface="Monotype Sorts" pitchFamily="2" charset="2"/>
              <a:buNone/>
            </a:pPr>
            <a:endParaRPr lang="en-US" baseline="-25000"/>
          </a:p>
        </p:txBody>
      </p:sp>
      <p:grpSp>
        <p:nvGrpSpPr>
          <p:cNvPr id="743429" name="Group 5"/>
          <p:cNvGrpSpPr>
            <a:grpSpLocks/>
          </p:cNvGrpSpPr>
          <p:nvPr/>
        </p:nvGrpSpPr>
        <p:grpSpPr bwMode="auto">
          <a:xfrm>
            <a:off x="863600" y="3984625"/>
            <a:ext cx="1536700" cy="2559050"/>
            <a:chOff x="4320" y="2510"/>
            <a:chExt cx="968" cy="1612"/>
          </a:xfrm>
        </p:grpSpPr>
        <p:grpSp>
          <p:nvGrpSpPr>
            <p:cNvPr id="743430" name="Group 6"/>
            <p:cNvGrpSpPr>
              <a:grpSpLocks/>
            </p:cNvGrpSpPr>
            <p:nvPr/>
          </p:nvGrpSpPr>
          <p:grpSpPr bwMode="auto">
            <a:xfrm>
              <a:off x="4328" y="2516"/>
              <a:ext cx="960" cy="1606"/>
              <a:chOff x="4328" y="2516"/>
              <a:chExt cx="960" cy="1606"/>
            </a:xfrm>
          </p:grpSpPr>
          <p:sp>
            <p:nvSpPr>
              <p:cNvPr id="743431" name="Oval 7"/>
              <p:cNvSpPr>
                <a:spLocks noChangeArrowheads="1"/>
              </p:cNvSpPr>
              <p:nvPr/>
            </p:nvSpPr>
            <p:spPr bwMode="auto">
              <a:xfrm>
                <a:off x="4664" y="2516"/>
                <a:ext cx="288" cy="29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288" tIns="0" rIns="18288" bIns="0" anchor="ctr">
                <a:spAutoFit/>
              </a:bodyPr>
              <a:lstStyle/>
              <a:p>
                <a:r>
                  <a:rPr lang="en-US"/>
                  <a:t>X</a:t>
                </a:r>
                <a:r>
                  <a:rPr lang="en-US" baseline="-25000"/>
                  <a:t>1</a:t>
                </a:r>
              </a:p>
            </p:txBody>
          </p:sp>
          <p:sp>
            <p:nvSpPr>
              <p:cNvPr id="743432" name="Oval 8"/>
              <p:cNvSpPr>
                <a:spLocks noChangeArrowheads="1"/>
              </p:cNvSpPr>
              <p:nvPr/>
            </p:nvSpPr>
            <p:spPr bwMode="auto">
              <a:xfrm>
                <a:off x="4328" y="3140"/>
                <a:ext cx="288" cy="29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288" tIns="0" rIns="18288" bIns="0" anchor="ctr">
                <a:spAutoFit/>
              </a:bodyPr>
              <a:lstStyle/>
              <a:p>
                <a:r>
                  <a:rPr lang="en-US"/>
                  <a:t>X</a:t>
                </a:r>
                <a:r>
                  <a:rPr lang="en-US" baseline="-25000"/>
                  <a:t>2</a:t>
                </a:r>
              </a:p>
            </p:txBody>
          </p:sp>
          <p:cxnSp>
            <p:nvCxnSpPr>
              <p:cNvPr id="743433" name="AutoShape 9"/>
              <p:cNvCxnSpPr>
                <a:cxnSpLocks noChangeShapeType="1"/>
                <a:stCxn id="743431" idx="4"/>
                <a:endCxn id="743432" idx="0"/>
              </p:cNvCxnSpPr>
              <p:nvPr/>
            </p:nvCxnSpPr>
            <p:spPr bwMode="auto">
              <a:xfrm flipH="1">
                <a:off x="4472" y="2810"/>
                <a:ext cx="336" cy="33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43434" name="Oval 10"/>
              <p:cNvSpPr>
                <a:spLocks noChangeArrowheads="1"/>
              </p:cNvSpPr>
              <p:nvPr/>
            </p:nvSpPr>
            <p:spPr bwMode="auto">
              <a:xfrm>
                <a:off x="5000" y="3140"/>
                <a:ext cx="288" cy="29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288" tIns="0" rIns="18288" bIns="0" anchor="ctr">
                <a:spAutoFit/>
              </a:bodyPr>
              <a:lstStyle/>
              <a:p>
                <a:r>
                  <a:rPr lang="en-US"/>
                  <a:t>X</a:t>
                </a:r>
                <a:r>
                  <a:rPr lang="en-US" baseline="-25000"/>
                  <a:t>3</a:t>
                </a:r>
              </a:p>
            </p:txBody>
          </p:sp>
          <p:cxnSp>
            <p:nvCxnSpPr>
              <p:cNvPr id="743435" name="AutoShape 11"/>
              <p:cNvCxnSpPr>
                <a:cxnSpLocks noChangeShapeType="1"/>
                <a:stCxn id="743431" idx="4"/>
                <a:endCxn id="743434" idx="0"/>
              </p:cNvCxnSpPr>
              <p:nvPr/>
            </p:nvCxnSpPr>
            <p:spPr bwMode="auto">
              <a:xfrm>
                <a:off x="4808" y="2810"/>
                <a:ext cx="336" cy="33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43436" name="Oval 12"/>
              <p:cNvSpPr>
                <a:spLocks noChangeArrowheads="1"/>
              </p:cNvSpPr>
              <p:nvPr/>
            </p:nvSpPr>
            <p:spPr bwMode="auto">
              <a:xfrm>
                <a:off x="4656" y="3828"/>
                <a:ext cx="288" cy="29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288" tIns="0" rIns="18288" bIns="0" anchor="ctr">
                <a:spAutoFit/>
              </a:bodyPr>
              <a:lstStyle/>
              <a:p>
                <a:r>
                  <a:rPr lang="en-US"/>
                  <a:t>X</a:t>
                </a:r>
                <a:r>
                  <a:rPr lang="en-US" baseline="-25000"/>
                  <a:t>4</a:t>
                </a:r>
              </a:p>
            </p:txBody>
          </p:sp>
          <p:cxnSp>
            <p:nvCxnSpPr>
              <p:cNvPr id="743437" name="AutoShape 13"/>
              <p:cNvCxnSpPr>
                <a:cxnSpLocks noChangeShapeType="1"/>
                <a:stCxn id="743432" idx="4"/>
                <a:endCxn id="743436" idx="0"/>
              </p:cNvCxnSpPr>
              <p:nvPr/>
            </p:nvCxnSpPr>
            <p:spPr bwMode="auto">
              <a:xfrm>
                <a:off x="4472" y="3434"/>
                <a:ext cx="328" cy="39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3438" name="AutoShape 14"/>
              <p:cNvCxnSpPr>
                <a:cxnSpLocks noChangeShapeType="1"/>
                <a:stCxn id="743434" idx="4"/>
                <a:endCxn id="743436" idx="0"/>
              </p:cNvCxnSpPr>
              <p:nvPr/>
            </p:nvCxnSpPr>
            <p:spPr bwMode="auto">
              <a:xfrm flipH="1">
                <a:off x="4800" y="3434"/>
                <a:ext cx="344" cy="39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43439" name="Text Box 15"/>
            <p:cNvSpPr txBox="1">
              <a:spLocks noChangeArrowheads="1"/>
            </p:cNvSpPr>
            <p:nvPr/>
          </p:nvSpPr>
          <p:spPr bwMode="auto">
            <a:xfrm>
              <a:off x="4320" y="2510"/>
              <a:ext cx="25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288" tIns="0" rIns="18288" bIns="0">
              <a:spAutoFit/>
            </a:bodyPr>
            <a:lstStyle/>
            <a:p>
              <a:r>
                <a:rPr lang="en-US" sz="2800" b="1"/>
                <a:t>G</a:t>
              </a:r>
              <a:r>
                <a:rPr lang="en-US" sz="2800" b="1" baseline="30000"/>
                <a:t>*</a:t>
              </a:r>
            </a:p>
          </p:txBody>
        </p:sp>
      </p:grpSp>
      <p:grpSp>
        <p:nvGrpSpPr>
          <p:cNvPr id="743440" name="Group 16"/>
          <p:cNvGrpSpPr>
            <a:grpSpLocks/>
          </p:cNvGrpSpPr>
          <p:nvPr/>
        </p:nvGrpSpPr>
        <p:grpSpPr bwMode="auto">
          <a:xfrm>
            <a:off x="5338763" y="3971925"/>
            <a:ext cx="1557337" cy="2559050"/>
            <a:chOff x="2971" y="2518"/>
            <a:chExt cx="981" cy="1612"/>
          </a:xfrm>
        </p:grpSpPr>
        <p:sp>
          <p:nvSpPr>
            <p:cNvPr id="743441" name="Oval 17"/>
            <p:cNvSpPr>
              <a:spLocks noChangeArrowheads="1"/>
            </p:cNvSpPr>
            <p:nvPr/>
          </p:nvSpPr>
          <p:spPr bwMode="auto">
            <a:xfrm>
              <a:off x="3328" y="2524"/>
              <a:ext cx="288" cy="29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" tIns="0" rIns="18288" bIns="0" anchor="ctr">
              <a:spAutoFit/>
            </a:bodyPr>
            <a:lstStyle/>
            <a:p>
              <a:r>
                <a:rPr lang="en-US"/>
                <a:t>X</a:t>
              </a:r>
              <a:r>
                <a:rPr lang="en-US" baseline="-25000"/>
                <a:t>1</a:t>
              </a:r>
            </a:p>
          </p:txBody>
        </p:sp>
        <p:sp>
          <p:nvSpPr>
            <p:cNvPr id="743442" name="Oval 18"/>
            <p:cNvSpPr>
              <a:spLocks noChangeArrowheads="1"/>
            </p:cNvSpPr>
            <p:nvPr/>
          </p:nvSpPr>
          <p:spPr bwMode="auto">
            <a:xfrm>
              <a:off x="2992" y="3148"/>
              <a:ext cx="288" cy="29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" tIns="0" rIns="18288" bIns="0" anchor="ctr">
              <a:spAutoFit/>
            </a:bodyPr>
            <a:lstStyle/>
            <a:p>
              <a:r>
                <a:rPr lang="en-US"/>
                <a:t>X</a:t>
              </a:r>
              <a:r>
                <a:rPr lang="en-US" baseline="-25000"/>
                <a:t>2</a:t>
              </a:r>
            </a:p>
          </p:txBody>
        </p:sp>
        <p:sp>
          <p:nvSpPr>
            <p:cNvPr id="743443" name="Oval 19"/>
            <p:cNvSpPr>
              <a:spLocks noChangeArrowheads="1"/>
            </p:cNvSpPr>
            <p:nvPr/>
          </p:nvSpPr>
          <p:spPr bwMode="auto">
            <a:xfrm>
              <a:off x="3664" y="3148"/>
              <a:ext cx="288" cy="29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" tIns="0" rIns="18288" bIns="0" anchor="ctr">
              <a:spAutoFit/>
            </a:bodyPr>
            <a:lstStyle/>
            <a:p>
              <a:r>
                <a:rPr lang="en-US"/>
                <a:t>X</a:t>
              </a:r>
              <a:r>
                <a:rPr lang="en-US" baseline="-25000"/>
                <a:t>3</a:t>
              </a:r>
            </a:p>
          </p:txBody>
        </p:sp>
        <p:sp>
          <p:nvSpPr>
            <p:cNvPr id="743444" name="Oval 20"/>
            <p:cNvSpPr>
              <a:spLocks noChangeArrowheads="1"/>
            </p:cNvSpPr>
            <p:nvPr/>
          </p:nvSpPr>
          <p:spPr bwMode="auto">
            <a:xfrm>
              <a:off x="3320" y="3836"/>
              <a:ext cx="288" cy="29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" tIns="0" rIns="18288" bIns="0" anchor="ctr">
              <a:spAutoFit/>
            </a:bodyPr>
            <a:lstStyle/>
            <a:p>
              <a:r>
                <a:rPr lang="en-US"/>
                <a:t>X</a:t>
              </a:r>
              <a:r>
                <a:rPr lang="en-US" baseline="-25000"/>
                <a:t>4</a:t>
              </a:r>
            </a:p>
          </p:txBody>
        </p:sp>
        <p:sp>
          <p:nvSpPr>
            <p:cNvPr id="743445" name="Text Box 21"/>
            <p:cNvSpPr txBox="1">
              <a:spLocks noChangeArrowheads="1"/>
            </p:cNvSpPr>
            <p:nvPr/>
          </p:nvSpPr>
          <p:spPr bwMode="auto">
            <a:xfrm>
              <a:off x="2971" y="2518"/>
              <a:ext cx="28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288" tIns="0" rIns="18288" bIns="0">
              <a:spAutoFit/>
            </a:bodyPr>
            <a:lstStyle/>
            <a:p>
              <a:r>
                <a:rPr lang="en-US" sz="2800" b="1">
                  <a:solidFill>
                    <a:srgbClr val="6B60FE"/>
                  </a:solidFill>
                </a:rPr>
                <a:t>G</a:t>
              </a:r>
              <a:r>
                <a:rPr lang="en-US" sz="2800" b="1" baseline="-25000">
                  <a:solidFill>
                    <a:srgbClr val="6B60FE"/>
                  </a:solidFill>
                </a:rPr>
                <a:t>2</a:t>
              </a:r>
            </a:p>
          </p:txBody>
        </p:sp>
      </p:grpSp>
      <p:grpSp>
        <p:nvGrpSpPr>
          <p:cNvPr id="743446" name="Group 22"/>
          <p:cNvGrpSpPr>
            <a:grpSpLocks/>
          </p:cNvGrpSpPr>
          <p:nvPr/>
        </p:nvGrpSpPr>
        <p:grpSpPr bwMode="auto">
          <a:xfrm>
            <a:off x="3065463" y="3971925"/>
            <a:ext cx="1557337" cy="2559050"/>
            <a:chOff x="1771" y="2510"/>
            <a:chExt cx="981" cy="1612"/>
          </a:xfrm>
        </p:grpSpPr>
        <p:grpSp>
          <p:nvGrpSpPr>
            <p:cNvPr id="743447" name="Group 23"/>
            <p:cNvGrpSpPr>
              <a:grpSpLocks/>
            </p:cNvGrpSpPr>
            <p:nvPr/>
          </p:nvGrpSpPr>
          <p:grpSpPr bwMode="auto">
            <a:xfrm>
              <a:off x="1771" y="2510"/>
              <a:ext cx="981" cy="1612"/>
              <a:chOff x="4307" y="2510"/>
              <a:chExt cx="981" cy="1612"/>
            </a:xfrm>
          </p:grpSpPr>
          <p:grpSp>
            <p:nvGrpSpPr>
              <p:cNvPr id="743448" name="Group 24"/>
              <p:cNvGrpSpPr>
                <a:grpSpLocks/>
              </p:cNvGrpSpPr>
              <p:nvPr/>
            </p:nvGrpSpPr>
            <p:grpSpPr bwMode="auto">
              <a:xfrm>
                <a:off x="4328" y="2516"/>
                <a:ext cx="960" cy="1606"/>
                <a:chOff x="4328" y="2516"/>
                <a:chExt cx="960" cy="1606"/>
              </a:xfrm>
            </p:grpSpPr>
            <p:sp>
              <p:nvSpPr>
                <p:cNvPr id="743449" name="Oval 25"/>
                <p:cNvSpPr>
                  <a:spLocks noChangeArrowheads="1"/>
                </p:cNvSpPr>
                <p:nvPr/>
              </p:nvSpPr>
              <p:spPr bwMode="auto">
                <a:xfrm>
                  <a:off x="4664" y="2516"/>
                  <a:ext cx="288" cy="29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" tIns="0" rIns="18288" bIns="0" anchor="ctr">
                  <a:spAutoFit/>
                </a:bodyPr>
                <a:lstStyle/>
                <a:p>
                  <a:r>
                    <a:rPr lang="en-US"/>
                    <a:t>X</a:t>
                  </a:r>
                  <a:r>
                    <a:rPr lang="en-US" baseline="-25000"/>
                    <a:t>1</a:t>
                  </a:r>
                </a:p>
              </p:txBody>
            </p:sp>
            <p:sp>
              <p:nvSpPr>
                <p:cNvPr id="743450" name="Oval 26"/>
                <p:cNvSpPr>
                  <a:spLocks noChangeArrowheads="1"/>
                </p:cNvSpPr>
                <p:nvPr/>
              </p:nvSpPr>
              <p:spPr bwMode="auto">
                <a:xfrm>
                  <a:off x="4328" y="3140"/>
                  <a:ext cx="288" cy="29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" tIns="0" rIns="18288" bIns="0" anchor="ctr">
                  <a:spAutoFit/>
                </a:bodyPr>
                <a:lstStyle/>
                <a:p>
                  <a:r>
                    <a:rPr lang="en-US"/>
                    <a:t>X</a:t>
                  </a:r>
                  <a:r>
                    <a:rPr lang="en-US" baseline="-25000"/>
                    <a:t>2</a:t>
                  </a:r>
                </a:p>
              </p:txBody>
            </p:sp>
            <p:cxnSp>
              <p:nvCxnSpPr>
                <p:cNvPr id="743451" name="AutoShape 27"/>
                <p:cNvCxnSpPr>
                  <a:cxnSpLocks noChangeShapeType="1"/>
                  <a:stCxn id="743449" idx="4"/>
                  <a:endCxn id="743450" idx="0"/>
                </p:cNvCxnSpPr>
                <p:nvPr/>
              </p:nvCxnSpPr>
              <p:spPr bwMode="auto">
                <a:xfrm flipH="1">
                  <a:off x="4472" y="2810"/>
                  <a:ext cx="336" cy="33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43452" name="Oval 28"/>
                <p:cNvSpPr>
                  <a:spLocks noChangeArrowheads="1"/>
                </p:cNvSpPr>
                <p:nvPr/>
              </p:nvSpPr>
              <p:spPr bwMode="auto">
                <a:xfrm>
                  <a:off x="5000" y="3140"/>
                  <a:ext cx="288" cy="29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" tIns="0" rIns="18288" bIns="0" anchor="ctr">
                  <a:spAutoFit/>
                </a:bodyPr>
                <a:lstStyle/>
                <a:p>
                  <a:r>
                    <a:rPr lang="en-US"/>
                    <a:t>X</a:t>
                  </a:r>
                  <a:r>
                    <a:rPr lang="en-US" baseline="-25000"/>
                    <a:t>3</a:t>
                  </a:r>
                </a:p>
              </p:txBody>
            </p:sp>
            <p:cxnSp>
              <p:nvCxnSpPr>
                <p:cNvPr id="743453" name="AutoShape 29"/>
                <p:cNvCxnSpPr>
                  <a:cxnSpLocks noChangeShapeType="1"/>
                  <a:stCxn id="743449" idx="4"/>
                  <a:endCxn id="743452" idx="0"/>
                </p:cNvCxnSpPr>
                <p:nvPr/>
              </p:nvCxnSpPr>
              <p:spPr bwMode="auto">
                <a:xfrm>
                  <a:off x="4808" y="2810"/>
                  <a:ext cx="336" cy="33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43454" name="Oval 30"/>
                <p:cNvSpPr>
                  <a:spLocks noChangeArrowheads="1"/>
                </p:cNvSpPr>
                <p:nvPr/>
              </p:nvSpPr>
              <p:spPr bwMode="auto">
                <a:xfrm>
                  <a:off x="4656" y="3828"/>
                  <a:ext cx="288" cy="29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" tIns="0" rIns="18288" bIns="0" anchor="ctr">
                  <a:spAutoFit/>
                </a:bodyPr>
                <a:lstStyle/>
                <a:p>
                  <a:r>
                    <a:rPr lang="en-US"/>
                    <a:t>X</a:t>
                  </a:r>
                  <a:r>
                    <a:rPr lang="en-US" baseline="-25000"/>
                    <a:t>4</a:t>
                  </a:r>
                </a:p>
              </p:txBody>
            </p:sp>
            <p:cxnSp>
              <p:nvCxnSpPr>
                <p:cNvPr id="743455" name="AutoShape 31"/>
                <p:cNvCxnSpPr>
                  <a:cxnSpLocks noChangeShapeType="1"/>
                  <a:stCxn id="743450" idx="4"/>
                  <a:endCxn id="743454" idx="0"/>
                </p:cNvCxnSpPr>
                <p:nvPr/>
              </p:nvCxnSpPr>
              <p:spPr bwMode="auto">
                <a:xfrm>
                  <a:off x="4472" y="3434"/>
                  <a:ext cx="328" cy="39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43456" name="AutoShape 32"/>
                <p:cNvCxnSpPr>
                  <a:cxnSpLocks noChangeShapeType="1"/>
                  <a:stCxn id="743452" idx="4"/>
                  <a:endCxn id="743454" idx="0"/>
                </p:cNvCxnSpPr>
                <p:nvPr/>
              </p:nvCxnSpPr>
              <p:spPr bwMode="auto">
                <a:xfrm flipH="1">
                  <a:off x="4800" y="3434"/>
                  <a:ext cx="344" cy="39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743457" name="Text Box 33"/>
              <p:cNvSpPr txBox="1">
                <a:spLocks noChangeArrowheads="1"/>
              </p:cNvSpPr>
              <p:nvPr/>
            </p:nvSpPr>
            <p:spPr bwMode="auto">
              <a:xfrm>
                <a:off x="4307" y="2510"/>
                <a:ext cx="283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8288" tIns="0" rIns="18288" bIns="0">
                <a:spAutoFit/>
              </a:bodyPr>
              <a:lstStyle/>
              <a:p>
                <a:pPr rtl="1"/>
                <a:r>
                  <a:rPr lang="en-US" sz="2800" b="1">
                    <a:solidFill>
                      <a:schemeClr val="hlink"/>
                    </a:solidFill>
                  </a:rPr>
                  <a:t>G</a:t>
                </a:r>
                <a:r>
                  <a:rPr lang="en-US" sz="2800" b="1" baseline="-25000">
                    <a:solidFill>
                      <a:schemeClr val="hlink"/>
                    </a:solidFill>
                  </a:rPr>
                  <a:t>1</a:t>
                </a:r>
              </a:p>
            </p:txBody>
          </p:sp>
        </p:grpSp>
        <p:sp>
          <p:nvSpPr>
            <p:cNvPr id="743458" name="Line 34"/>
            <p:cNvSpPr>
              <a:spLocks noChangeShapeType="1"/>
            </p:cNvSpPr>
            <p:nvPr/>
          </p:nvSpPr>
          <p:spPr bwMode="auto">
            <a:xfrm>
              <a:off x="2264" y="2816"/>
              <a:ext cx="0" cy="9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" tIns="0" rIns="18288" bIns="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5E2B4-0571-4377-B079-EA74A28D9021}" type="slidenum">
              <a:rPr lang="he-IL"/>
              <a:pPr/>
              <a:t>25</a:t>
            </a:fld>
            <a:endParaRPr lang="en-US"/>
          </a:p>
        </p:txBody>
      </p:sp>
      <p:sp>
        <p:nvSpPr>
          <p:cNvPr id="744450" name="Rectangle 2"/>
          <p:cNvSpPr>
            <a:spLocks noChangeArrowheads="1"/>
          </p:cNvSpPr>
          <p:nvPr/>
        </p:nvSpPr>
        <p:spPr bwMode="auto">
          <a:xfrm>
            <a:off x="263525" y="2176463"/>
            <a:ext cx="8562975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Char char="u"/>
            </a:pPr>
            <a:endParaRPr lang="en-US" sz="2800"/>
          </a:p>
          <a:p>
            <a:pPr marL="285750" indent="-285750" algn="l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095375"/>
            <a:ext cx="8093075" cy="871538"/>
          </a:xfrm>
        </p:spPr>
        <p:txBody>
          <a:bodyPr/>
          <a:lstStyle/>
          <a:p>
            <a:pPr marL="381000" indent="-381000">
              <a:buFont typeface="Monotype Sorts" pitchFamily="2" charset="2"/>
              <a:buNone/>
            </a:pPr>
            <a:r>
              <a:rPr lang="en-US"/>
              <a:t>	Simulations using importance sampling (30 iterations):</a:t>
            </a:r>
            <a:endParaRPr lang="en-US" baseline="-25000"/>
          </a:p>
          <a:p>
            <a:pPr marL="381000" indent="-381000">
              <a:buFont typeface="Monotype Sorts" pitchFamily="2" charset="2"/>
              <a:buNone/>
            </a:pPr>
            <a:endParaRPr lang="en-US"/>
          </a:p>
          <a:p>
            <a:pPr marL="381000" indent="-381000">
              <a:buFont typeface="Monotype Sorts" pitchFamily="2" charset="2"/>
              <a:buNone/>
            </a:pPr>
            <a:endParaRPr lang="en-US" baseline="-25000"/>
          </a:p>
        </p:txBody>
      </p:sp>
      <p:pic>
        <p:nvPicPr>
          <p:cNvPr id="744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1974850"/>
            <a:ext cx="5662613" cy="457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61DD8-E04B-49B1-BCAE-587D863C81C1}" type="slidenum">
              <a:rPr lang="he-IL"/>
              <a:pPr/>
              <a:t>26</a:t>
            </a:fld>
            <a:endParaRPr lang="en-US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Recent Results</a:t>
            </a:r>
          </a:p>
        </p:txBody>
      </p:sp>
      <p:sp>
        <p:nvSpPr>
          <p:cNvPr id="7454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5438" y="1171575"/>
            <a:ext cx="8423275" cy="5354638"/>
          </a:xfrm>
        </p:spPr>
        <p:txBody>
          <a:bodyPr/>
          <a:lstStyle/>
          <a:p>
            <a:r>
              <a:rPr lang="en-US" sz="2400"/>
              <a:t>We’ve established a connection between the ‘distance’ (relative entropy) of a prob. Distribution and a ‘wrong’ model to the error decay rate.</a:t>
            </a:r>
          </a:p>
          <a:p>
            <a:r>
              <a:rPr lang="en-US" sz="2400"/>
              <a:t> Want to minimize sum of errors (‘over-fitting’+’under-fitting’). Change penalty in the MDL score to </a:t>
            </a:r>
          </a:p>
          <a:p>
            <a:pPr>
              <a:buFont typeface="Monotype Sorts" pitchFamily="2" charset="2"/>
              <a:buNone/>
            </a:pPr>
            <a:r>
              <a:rPr lang="en-US" sz="2600">
                <a:cs typeface="Arial" charset="0"/>
              </a:rPr>
              <a:t>	</a:t>
            </a:r>
            <a:r>
              <a:rPr lang="el-GR" sz="2600">
                <a:cs typeface="Arial" charset="0"/>
              </a:rPr>
              <a:t>Ψ</a:t>
            </a:r>
            <a:r>
              <a:rPr lang="en-US" sz="2600">
                <a:cs typeface="Arial" charset="0"/>
              </a:rPr>
              <a:t>(N) = ½log N – c log log N</a:t>
            </a:r>
            <a:endParaRPr lang="en-US" sz="2400"/>
          </a:p>
          <a:p>
            <a:r>
              <a:rPr lang="en-US" sz="2400"/>
              <a:t>Need to study this distance </a:t>
            </a:r>
          </a:p>
          <a:p>
            <a:r>
              <a:rPr lang="en-US" sz="2400"/>
              <a:t>Common scenario: # variables n &gt;&gt; 1. Maximum degree is small # parents </a:t>
            </a:r>
            <a:r>
              <a:rPr lang="en-US" sz="2400">
                <a:cs typeface="Arial" charset="0"/>
              </a:rPr>
              <a:t>≤ </a:t>
            </a:r>
            <a:r>
              <a:rPr lang="en-US" sz="2400"/>
              <a:t>d.</a:t>
            </a:r>
          </a:p>
          <a:p>
            <a:r>
              <a:rPr lang="en-US" sz="2400"/>
              <a:t>Computationally: For d=1: polynomial. For d</a:t>
            </a:r>
            <a:r>
              <a:rPr lang="en-US" sz="2400">
                <a:cs typeface="Arial" charset="0"/>
              </a:rPr>
              <a:t>≥2: NP-hard.</a:t>
            </a:r>
          </a:p>
          <a:p>
            <a:r>
              <a:rPr lang="en-US" sz="2400">
                <a:cs typeface="Arial" charset="0"/>
              </a:rPr>
              <a:t>Statistically : No reason to believe a crucial difference.</a:t>
            </a:r>
          </a:p>
          <a:p>
            <a:r>
              <a:rPr lang="en-US" sz="2400">
                <a:cs typeface="Arial" charset="0"/>
              </a:rPr>
              <a:t>Study the case d=1 using simulation.</a:t>
            </a:r>
            <a:endParaRPr lang="en-US" sz="3200" b="1">
              <a:solidFill>
                <a:schemeClr val="accent1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sz="3200" b="1">
                <a:solidFill>
                  <a:schemeClr val="accent1"/>
                </a:solidFill>
              </a:rPr>
              <a:t>				</a:t>
            </a:r>
            <a:endParaRPr lang="en-US" sz="2400"/>
          </a:p>
          <a:p>
            <a:pPr>
              <a:buFont typeface="Monotype Sorts" pitchFamily="2" charset="2"/>
              <a:buNone/>
            </a:pPr>
            <a:endParaRPr lang="en-US" sz="2400"/>
          </a:p>
        </p:txBody>
      </p:sp>
      <p:sp>
        <p:nvSpPr>
          <p:cNvPr id="745476" name="Text Box 4"/>
          <p:cNvSpPr txBox="1">
            <a:spLocks noChangeArrowheads="1"/>
          </p:cNvSpPr>
          <p:nvPr/>
        </p:nvSpPr>
        <p:spPr bwMode="auto">
          <a:xfrm>
            <a:off x="971550" y="54483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5477" name="Text Box 5"/>
          <p:cNvSpPr txBox="1">
            <a:spLocks noChangeArrowheads="1"/>
          </p:cNvSpPr>
          <p:nvPr/>
        </p:nvSpPr>
        <p:spPr bwMode="auto">
          <a:xfrm>
            <a:off x="7810500" y="6096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5478" name="Text Box 6"/>
          <p:cNvSpPr txBox="1">
            <a:spLocks noChangeArrowheads="1"/>
          </p:cNvSpPr>
          <p:nvPr/>
        </p:nvSpPr>
        <p:spPr bwMode="auto">
          <a:xfrm>
            <a:off x="896938" y="60182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5479" name="Text Box 7"/>
          <p:cNvSpPr txBox="1">
            <a:spLocks noChangeArrowheads="1"/>
          </p:cNvSpPr>
          <p:nvPr/>
        </p:nvSpPr>
        <p:spPr bwMode="auto">
          <a:xfrm>
            <a:off x="1127125" y="6084888"/>
            <a:ext cx="1565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000" b="1">
              <a:latin typeface="Symbol" pitchFamily="18" charset="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6B26-1F4C-4929-A1BE-CC724C01ACEC}" type="slidenum">
              <a:rPr lang="he-IL"/>
              <a:pPr/>
              <a:t>27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Recent Results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5438" y="1171575"/>
            <a:ext cx="8423275" cy="5354638"/>
          </a:xfrm>
        </p:spPr>
        <p:txBody>
          <a:bodyPr/>
          <a:lstStyle/>
          <a:p>
            <a:r>
              <a:rPr lang="en-US" sz="2400"/>
              <a:t>If P* taken randomly (unifromly on the simplex), and we seek D(P*||G), then it is large. (Distance of a random point from low-dimensional sub-manifold).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In this case convergence might be fast. </a:t>
            </a:r>
          </a:p>
          <a:p>
            <a:r>
              <a:rPr lang="en-US" sz="2400"/>
              <a:t>But in our scenario P* itself is taken from some lower-dimensional model  - very different then taking P* uniformly.</a:t>
            </a:r>
          </a:p>
          <a:p>
            <a:r>
              <a:rPr lang="en-US" sz="2400"/>
              <a:t>Space of models (graphs) is ‘continuous’ – changing one edge doesn’t change the equations defining the manifold by much. Thus there is a different graph G which is very ‘close’ to P*.</a:t>
            </a:r>
          </a:p>
          <a:p>
            <a:r>
              <a:rPr lang="en-US" sz="2400"/>
              <a:t>Distance behaves like exp(-n) (??) – very small.</a:t>
            </a:r>
          </a:p>
          <a:p>
            <a:r>
              <a:rPr lang="en-US" sz="2400"/>
              <a:t>Very slow decay rate.</a:t>
            </a:r>
          </a:p>
          <a:p>
            <a:endParaRPr lang="en-US" sz="2400"/>
          </a:p>
        </p:txBody>
      </p:sp>
      <p:sp>
        <p:nvSpPr>
          <p:cNvPr id="746500" name="Text Box 4"/>
          <p:cNvSpPr txBox="1">
            <a:spLocks noChangeArrowheads="1"/>
          </p:cNvSpPr>
          <p:nvPr/>
        </p:nvSpPr>
        <p:spPr bwMode="auto">
          <a:xfrm>
            <a:off x="971550" y="54483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6501" name="Text Box 5"/>
          <p:cNvSpPr txBox="1">
            <a:spLocks noChangeArrowheads="1"/>
          </p:cNvSpPr>
          <p:nvPr/>
        </p:nvSpPr>
        <p:spPr bwMode="auto">
          <a:xfrm>
            <a:off x="7810500" y="6096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6502" name="Text Box 6"/>
          <p:cNvSpPr txBox="1">
            <a:spLocks noChangeArrowheads="1"/>
          </p:cNvSpPr>
          <p:nvPr/>
        </p:nvSpPr>
        <p:spPr bwMode="auto">
          <a:xfrm>
            <a:off x="896938" y="60182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6503" name="Text Box 7"/>
          <p:cNvSpPr txBox="1">
            <a:spLocks noChangeArrowheads="1"/>
          </p:cNvSpPr>
          <p:nvPr/>
        </p:nvSpPr>
        <p:spPr bwMode="auto">
          <a:xfrm>
            <a:off x="1127125" y="6084888"/>
            <a:ext cx="1565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000" b="1">
              <a:latin typeface="Symbol" pitchFamily="18" charset="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A960CC-0BCE-4B02-8401-04C099E62909}" type="slidenum">
              <a:rPr lang="he-IL"/>
              <a:pPr/>
              <a:t>28</a:t>
            </a:fld>
            <a:endParaRPr lang="en-US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Future Directions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5438" y="1171575"/>
            <a:ext cx="8423275" cy="53546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/>
              <a:t>	</a:t>
            </a:r>
          </a:p>
          <a:p>
            <a:r>
              <a:rPr lang="en-US" sz="2400"/>
              <a:t>Identify regime in which asymptotic results hold.</a:t>
            </a:r>
          </a:p>
          <a:p>
            <a:r>
              <a:rPr lang="en-US" sz="2400"/>
              <a:t>Tighten the bounds.</a:t>
            </a:r>
          </a:p>
          <a:p>
            <a:r>
              <a:rPr lang="en-US" sz="2400"/>
              <a:t>Other scoring criteria.</a:t>
            </a:r>
          </a:p>
          <a:p>
            <a:r>
              <a:rPr lang="en-US" sz="2400"/>
              <a:t>Hidden variables – Even more basic questions (e.g. identifiably, consistency) are unknown generally .</a:t>
            </a:r>
          </a:p>
          <a:p>
            <a:r>
              <a:rPr lang="en-US" sz="2400"/>
              <a:t>Requiring exact model was maybe to strict – perhaps it is likely to learn wrong models which are close to the correct one. If we require only to learn 1-</a:t>
            </a:r>
            <a:r>
              <a:rPr lang="el-GR" sz="2400">
                <a:cs typeface="Arial" charset="0"/>
              </a:rPr>
              <a:t>ε</a:t>
            </a:r>
            <a:r>
              <a:rPr lang="en-US" sz="2400">
                <a:cs typeface="Arial" charset="0"/>
              </a:rPr>
              <a:t> of the edges – how does this reduce sample complexity?</a:t>
            </a:r>
            <a:endParaRPr lang="el-GR" sz="2400">
              <a:cs typeface="Arial" charset="0"/>
            </a:endParaRPr>
          </a:p>
          <a:p>
            <a:endParaRPr lang="en-US" sz="2400"/>
          </a:p>
          <a:p>
            <a:pPr lvl="4">
              <a:buFontTx/>
              <a:buNone/>
            </a:pPr>
            <a:r>
              <a:rPr lang="en-US" sz="2800" b="1">
                <a:solidFill>
                  <a:schemeClr val="accent1"/>
                </a:solidFill>
              </a:rPr>
              <a:t>		Thank You</a:t>
            </a:r>
          </a:p>
          <a:p>
            <a:pPr>
              <a:buFont typeface="Monotype Sorts" pitchFamily="2" charset="2"/>
              <a:buNone/>
            </a:pPr>
            <a:r>
              <a:rPr lang="en-US" sz="3200" b="1">
                <a:solidFill>
                  <a:schemeClr val="accent1"/>
                </a:solidFill>
              </a:rPr>
              <a:t>				</a:t>
            </a:r>
            <a:endParaRPr lang="en-US" sz="2400"/>
          </a:p>
          <a:p>
            <a:pPr>
              <a:buFont typeface="Monotype Sorts" pitchFamily="2" charset="2"/>
              <a:buNone/>
            </a:pPr>
            <a:endParaRPr lang="en-US" sz="2400"/>
          </a:p>
        </p:txBody>
      </p:sp>
      <p:sp>
        <p:nvSpPr>
          <p:cNvPr id="747524" name="Text Box 4"/>
          <p:cNvSpPr txBox="1">
            <a:spLocks noChangeArrowheads="1"/>
          </p:cNvSpPr>
          <p:nvPr/>
        </p:nvSpPr>
        <p:spPr bwMode="auto">
          <a:xfrm>
            <a:off x="971550" y="54483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7525" name="Text Box 5"/>
          <p:cNvSpPr txBox="1">
            <a:spLocks noChangeArrowheads="1"/>
          </p:cNvSpPr>
          <p:nvPr/>
        </p:nvSpPr>
        <p:spPr bwMode="auto">
          <a:xfrm>
            <a:off x="7810500" y="6096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7526" name="Text Box 6"/>
          <p:cNvSpPr txBox="1">
            <a:spLocks noChangeArrowheads="1"/>
          </p:cNvSpPr>
          <p:nvPr/>
        </p:nvSpPr>
        <p:spPr bwMode="auto">
          <a:xfrm>
            <a:off x="896938" y="60182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7527" name="Text Box 7"/>
          <p:cNvSpPr txBox="1">
            <a:spLocks noChangeArrowheads="1"/>
          </p:cNvSpPr>
          <p:nvPr/>
        </p:nvSpPr>
        <p:spPr bwMode="auto">
          <a:xfrm>
            <a:off x="1127125" y="6084888"/>
            <a:ext cx="1565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000" b="1">
              <a:latin typeface="Symbol" pitchFamily="18" charset="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2F645C-4D74-472E-BA32-B38C6D56DB4F}" type="slidenum">
              <a:rPr lang="he-IL"/>
              <a:pPr/>
              <a:t>3</a:t>
            </a:fld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Introduction</a:t>
            </a:r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222375"/>
            <a:ext cx="8643937" cy="5113338"/>
          </a:xfrm>
        </p:spPr>
        <p:txBody>
          <a:bodyPr/>
          <a:lstStyle/>
          <a:p>
            <a:r>
              <a:rPr lang="en-US" sz="2600"/>
              <a:t>Graphical models are useful tools for representing </a:t>
            </a:r>
          </a:p>
          <a:p>
            <a:pPr>
              <a:buFont typeface="Monotype Sorts" pitchFamily="2" charset="2"/>
              <a:buNone/>
            </a:pPr>
            <a:r>
              <a:rPr lang="en-US" sz="2600"/>
              <a:t>	joint probability distribution, with many (in) dependencies constrains.</a:t>
            </a:r>
          </a:p>
          <a:p>
            <a:r>
              <a:rPr lang="en-US" sz="2600"/>
              <a:t>Two main kinds of models: </a:t>
            </a:r>
          </a:p>
          <a:p>
            <a:pPr>
              <a:buFont typeface="Monotype Sorts" pitchFamily="2" charset="2"/>
              <a:buNone/>
            </a:pPr>
            <a:r>
              <a:rPr lang="en-US" sz="2600"/>
              <a:t>	Undirected (Markov Networks, Markov Random Fields etc.)</a:t>
            </a:r>
          </a:p>
          <a:p>
            <a:pPr>
              <a:buFont typeface="Monotype Sorts" pitchFamily="2" charset="2"/>
              <a:buNone/>
            </a:pPr>
            <a:r>
              <a:rPr lang="en-US" sz="2600"/>
              <a:t>	Directed (Bayesian Networks)</a:t>
            </a:r>
          </a:p>
          <a:p>
            <a:r>
              <a:rPr lang="en-US" sz="2600"/>
              <a:t>Often, no reliable description of the model exists. The need to learn the model from observational data arises.</a:t>
            </a:r>
          </a:p>
          <a:p>
            <a:pPr>
              <a:buFont typeface="Monotype Sorts" pitchFamily="2" charset="2"/>
              <a:buNone/>
            </a:pPr>
            <a:endParaRPr lang="en-US" sz="2600"/>
          </a:p>
          <a:p>
            <a:pPr>
              <a:buFont typeface="Monotype Sorts" pitchFamily="2" charset="2"/>
              <a:buNone/>
            </a:pPr>
            <a:endParaRPr lang="en-US" sz="2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36396-16D9-4294-8F7A-2C841F349C25}" type="slidenum">
              <a:rPr lang="he-IL"/>
              <a:pPr/>
              <a:t>4</a:t>
            </a:fld>
            <a:endParaRPr lang="en-US"/>
          </a:p>
        </p:txBody>
      </p:sp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Introduction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222375"/>
            <a:ext cx="8643937" cy="5113338"/>
          </a:xfrm>
        </p:spPr>
        <p:txBody>
          <a:bodyPr/>
          <a:lstStyle/>
          <a:p>
            <a:r>
              <a:rPr lang="en-US" sz="2600"/>
              <a:t>Structure learning was used in computational biology [Friedman et al. JCB 00], finance ...</a:t>
            </a:r>
          </a:p>
          <a:p>
            <a:r>
              <a:rPr lang="en-US" sz="2600"/>
              <a:t>Learned edges are often interpreted as causal/direct physical relations between variables. </a:t>
            </a:r>
          </a:p>
          <a:p>
            <a:r>
              <a:rPr lang="en-US" sz="2600"/>
              <a:t>How reliable are the learned links? Do they reflect the true links? </a:t>
            </a:r>
          </a:p>
          <a:p>
            <a:r>
              <a:rPr lang="en-US" sz="2600"/>
              <a:t>It is important to understand the number of samples needed for successful learning.</a:t>
            </a:r>
          </a:p>
          <a:p>
            <a:pPr>
              <a:buFont typeface="Monotype Sorts" pitchFamily="2" charset="2"/>
              <a:buNone/>
            </a:pPr>
            <a:endParaRPr lang="en-US" sz="2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A31D10-076F-4BB6-8E13-96A8F7BFA680}" type="slidenum">
              <a:rPr lang="he-IL"/>
              <a:pPr/>
              <a:t>5</a:t>
            </a:fld>
            <a:endParaRPr lang="en-US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308975" cy="5113338"/>
          </a:xfrm>
        </p:spPr>
        <p:txBody>
          <a:bodyPr/>
          <a:lstStyle/>
          <a:p>
            <a:r>
              <a:rPr lang="en-US" sz="2200"/>
              <a:t>Let X</a:t>
            </a:r>
            <a:r>
              <a:rPr lang="en-US" sz="2200" baseline="-25000"/>
              <a:t>1</a:t>
            </a:r>
            <a:r>
              <a:rPr lang="en-US" sz="2200"/>
              <a:t>,..,X</a:t>
            </a:r>
            <a:r>
              <a:rPr lang="en-US" sz="2200" baseline="-25000"/>
              <a:t>n</a:t>
            </a:r>
            <a:r>
              <a:rPr lang="en-US" sz="2200"/>
              <a:t> be </a:t>
            </a:r>
            <a:r>
              <a:rPr lang="en-US" sz="2200" b="1" i="1"/>
              <a:t>binary</a:t>
            </a:r>
            <a:r>
              <a:rPr lang="en-US" sz="2200"/>
              <a:t> random variables.</a:t>
            </a:r>
          </a:p>
          <a:p>
            <a:r>
              <a:rPr lang="en-US" sz="2200"/>
              <a:t>A Bayesian Network is a pair </a:t>
            </a:r>
            <a:r>
              <a:rPr lang="en-US" sz="2400" b="1">
                <a:solidFill>
                  <a:schemeClr val="hlink"/>
                </a:solidFill>
              </a:rPr>
              <a:t>B </a:t>
            </a:r>
            <a:r>
              <a:rPr lang="en-US" sz="2400" b="1">
                <a:solidFill>
                  <a:schemeClr val="hlink"/>
                </a:solidFill>
                <a:cs typeface="Arial" charset="0"/>
              </a:rPr>
              <a:t>≡</a:t>
            </a:r>
            <a:r>
              <a:rPr lang="en-US" sz="2400" b="1">
                <a:solidFill>
                  <a:schemeClr val="hlink"/>
                </a:solidFill>
              </a:rPr>
              <a:t> &lt;G, </a:t>
            </a:r>
            <a:r>
              <a:rPr lang="el-GR" sz="2400" b="1">
                <a:solidFill>
                  <a:schemeClr val="hlink"/>
                </a:solidFill>
                <a:cs typeface="Arial" charset="0"/>
              </a:rPr>
              <a:t>θ</a:t>
            </a:r>
            <a:r>
              <a:rPr lang="en-US" sz="2400" b="1">
                <a:solidFill>
                  <a:schemeClr val="hlink"/>
                </a:solidFill>
                <a:cs typeface="Arial" charset="0"/>
              </a:rPr>
              <a:t>&gt;</a:t>
            </a:r>
            <a:r>
              <a:rPr lang="en-US" sz="2200">
                <a:cs typeface="Arial" charset="0"/>
              </a:rPr>
              <a:t>.</a:t>
            </a:r>
          </a:p>
          <a:p>
            <a:r>
              <a:rPr lang="en-US" sz="2400" b="1">
                <a:solidFill>
                  <a:schemeClr val="hlink"/>
                </a:solidFill>
                <a:cs typeface="Arial" charset="0"/>
              </a:rPr>
              <a:t>G</a:t>
            </a:r>
            <a:r>
              <a:rPr lang="en-US" sz="2200">
                <a:cs typeface="Arial" charset="0"/>
              </a:rPr>
              <a:t> – Directed Acyclic Graph (</a:t>
            </a:r>
            <a:r>
              <a:rPr lang="en-US" sz="2200" i="1">
                <a:cs typeface="Arial" charset="0"/>
              </a:rPr>
              <a:t>DAG</a:t>
            </a:r>
            <a:r>
              <a:rPr lang="en-US" sz="2200">
                <a:cs typeface="Arial" charset="0"/>
              </a:rPr>
              <a:t>). G = &lt;V,E&gt;. V = {X</a:t>
            </a:r>
            <a:r>
              <a:rPr lang="en-US" sz="2200" baseline="-25000">
                <a:cs typeface="Arial" charset="0"/>
              </a:rPr>
              <a:t>1</a:t>
            </a:r>
            <a:r>
              <a:rPr lang="en-US" sz="2200">
                <a:cs typeface="Arial" charset="0"/>
              </a:rPr>
              <a:t>,..,X</a:t>
            </a:r>
            <a:r>
              <a:rPr lang="en-US" sz="2200" baseline="-25000">
                <a:cs typeface="Arial" charset="0"/>
              </a:rPr>
              <a:t>n</a:t>
            </a:r>
            <a:r>
              <a:rPr lang="en-US" sz="2200">
                <a:cs typeface="Arial" charset="0"/>
              </a:rPr>
              <a:t>} the vertex set. Pa</a:t>
            </a:r>
            <a:r>
              <a:rPr lang="en-US" sz="2200" baseline="-25000">
                <a:cs typeface="Arial" charset="0"/>
              </a:rPr>
              <a:t>G</a:t>
            </a:r>
            <a:r>
              <a:rPr lang="en-US" sz="2200">
                <a:cs typeface="Arial" charset="0"/>
              </a:rPr>
              <a:t>(i) is the set of vertices X</a:t>
            </a:r>
            <a:r>
              <a:rPr lang="en-US" sz="2200" baseline="-25000">
                <a:cs typeface="Arial" charset="0"/>
              </a:rPr>
              <a:t>j</a:t>
            </a:r>
            <a:r>
              <a:rPr lang="en-US" sz="2200">
                <a:cs typeface="Arial" charset="0"/>
              </a:rPr>
              <a:t> s.t. (X</a:t>
            </a:r>
            <a:r>
              <a:rPr lang="en-US" sz="2200" baseline="-25000">
                <a:cs typeface="Arial" charset="0"/>
              </a:rPr>
              <a:t>j</a:t>
            </a:r>
            <a:r>
              <a:rPr lang="en-US" sz="2200">
                <a:cs typeface="Arial" charset="0"/>
              </a:rPr>
              <a:t>,X</a:t>
            </a:r>
            <a:r>
              <a:rPr lang="en-US" sz="2200" baseline="-25000">
                <a:cs typeface="Arial" charset="0"/>
              </a:rPr>
              <a:t>i</a:t>
            </a:r>
            <a:r>
              <a:rPr lang="en-US" sz="2200">
                <a:cs typeface="Arial" charset="0"/>
              </a:rPr>
              <a:t>) in E. </a:t>
            </a:r>
          </a:p>
          <a:p>
            <a:r>
              <a:rPr lang="el-GR" sz="2400" b="1">
                <a:solidFill>
                  <a:schemeClr val="hlink"/>
                </a:solidFill>
                <a:cs typeface="Arial" charset="0"/>
              </a:rPr>
              <a:t>θ</a:t>
            </a:r>
            <a:r>
              <a:rPr lang="en-US" sz="2200">
                <a:cs typeface="Arial" charset="0"/>
              </a:rPr>
              <a:t> - Parameterization. Represent conditional probabilities:</a:t>
            </a:r>
          </a:p>
          <a:p>
            <a:pPr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</a:t>
            </a:r>
          </a:p>
          <a:p>
            <a:pPr>
              <a:buFont typeface="Monotype Sorts" pitchFamily="2" charset="2"/>
              <a:buNone/>
            </a:pPr>
            <a:endParaRPr lang="en-US" sz="2200">
              <a:cs typeface="Arial" charset="0"/>
            </a:endParaRPr>
          </a:p>
          <a:p>
            <a:r>
              <a:rPr lang="en-US" sz="2200">
                <a:cs typeface="Arial" charset="0"/>
              </a:rPr>
              <a:t> Together, they define a unique</a:t>
            </a:r>
          </a:p>
          <a:p>
            <a:pPr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 joint probability distribution </a:t>
            </a:r>
            <a:r>
              <a:rPr lang="en-US" sz="2400" b="1">
                <a:solidFill>
                  <a:schemeClr val="hlink"/>
                </a:solidFill>
                <a:cs typeface="Arial" charset="0"/>
              </a:rPr>
              <a:t>P</a:t>
            </a:r>
            <a:r>
              <a:rPr lang="en-US" sz="2400" b="1" baseline="-25000">
                <a:solidFill>
                  <a:schemeClr val="hlink"/>
                </a:solidFill>
                <a:cs typeface="Arial" charset="0"/>
              </a:rPr>
              <a:t>B</a:t>
            </a:r>
            <a:r>
              <a:rPr lang="en-US" sz="2200" baseline="-25000">
                <a:cs typeface="Arial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sz="2200" baseline="-25000">
                <a:cs typeface="Arial" charset="0"/>
              </a:rPr>
              <a:t>	</a:t>
            </a:r>
            <a:r>
              <a:rPr lang="en-US" sz="2200">
                <a:cs typeface="Arial" charset="0"/>
              </a:rPr>
              <a:t>over the </a:t>
            </a:r>
            <a:r>
              <a:rPr lang="en-US" sz="2400" b="1">
                <a:solidFill>
                  <a:schemeClr val="hlink"/>
                </a:solidFill>
                <a:cs typeface="Arial" charset="0"/>
              </a:rPr>
              <a:t>n</a:t>
            </a:r>
            <a:r>
              <a:rPr lang="en-US" sz="2200">
                <a:cs typeface="Arial" charset="0"/>
              </a:rPr>
              <a:t> random variables.</a:t>
            </a:r>
          </a:p>
          <a:p>
            <a:pPr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</a:t>
            </a:r>
          </a:p>
          <a:p>
            <a:endParaRPr lang="en-US" sz="22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z="2200">
              <a:cs typeface="Arial" charset="0"/>
            </a:endParaRPr>
          </a:p>
          <a:p>
            <a:endParaRPr lang="en-US" sz="2200">
              <a:cs typeface="Arial" charset="0"/>
            </a:endParaRP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Introduction</a:t>
            </a:r>
          </a:p>
        </p:txBody>
      </p:sp>
      <p:graphicFrame>
        <p:nvGraphicFramePr>
          <p:cNvPr id="723972" name="Group 4"/>
          <p:cNvGraphicFramePr>
            <a:graphicFrameLocks noGrp="1"/>
          </p:cNvGraphicFramePr>
          <p:nvPr>
            <p:ph sz="quarter" idx="3"/>
          </p:nvPr>
        </p:nvGraphicFramePr>
        <p:xfrm>
          <a:off x="4887913" y="4324350"/>
          <a:ext cx="1604962" cy="1219200"/>
        </p:xfrm>
        <a:graphic>
          <a:graphicData uri="http://schemas.openxmlformats.org/drawingml/2006/table">
            <a:tbl>
              <a:tblPr/>
              <a:tblGrid>
                <a:gridCol w="534987"/>
                <a:gridCol w="534988"/>
                <a:gridCol w="534987"/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0" lang="en-US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74747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990" name="Oval 22"/>
          <p:cNvSpPr>
            <a:spLocks noChangeArrowheads="1"/>
          </p:cNvSpPr>
          <p:nvPr/>
        </p:nvSpPr>
        <p:spPr bwMode="auto">
          <a:xfrm>
            <a:off x="7556500" y="4032250"/>
            <a:ext cx="457200" cy="4667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tIns="0" rIns="18288" bIns="0" anchor="ctr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</a:t>
            </a:r>
          </a:p>
        </p:txBody>
      </p:sp>
      <p:sp>
        <p:nvSpPr>
          <p:cNvPr id="723991" name="Oval 23"/>
          <p:cNvSpPr>
            <a:spLocks noChangeArrowheads="1"/>
          </p:cNvSpPr>
          <p:nvPr/>
        </p:nvSpPr>
        <p:spPr bwMode="auto">
          <a:xfrm>
            <a:off x="7175500" y="5022850"/>
            <a:ext cx="457200" cy="4667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tIns="0" rIns="18288" bIns="0" anchor="ctr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2</a:t>
            </a:r>
          </a:p>
        </p:txBody>
      </p:sp>
      <p:cxnSp>
        <p:nvCxnSpPr>
          <p:cNvPr id="723992" name="AutoShape 24"/>
          <p:cNvCxnSpPr>
            <a:cxnSpLocks noChangeShapeType="1"/>
            <a:stCxn id="723990" idx="4"/>
            <a:endCxn id="723991" idx="0"/>
          </p:cNvCxnSpPr>
          <p:nvPr/>
        </p:nvCxnSpPr>
        <p:spPr bwMode="auto">
          <a:xfrm flipH="1">
            <a:off x="7404100" y="4498975"/>
            <a:ext cx="381000" cy="523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3993" name="Oval 25"/>
          <p:cNvSpPr>
            <a:spLocks noChangeArrowheads="1"/>
          </p:cNvSpPr>
          <p:nvPr/>
        </p:nvSpPr>
        <p:spPr bwMode="auto">
          <a:xfrm>
            <a:off x="8242300" y="5022850"/>
            <a:ext cx="457200" cy="4667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tIns="0" rIns="18288" bIns="0" anchor="ctr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3</a:t>
            </a:r>
          </a:p>
        </p:txBody>
      </p:sp>
      <p:cxnSp>
        <p:nvCxnSpPr>
          <p:cNvPr id="723994" name="AutoShape 26"/>
          <p:cNvCxnSpPr>
            <a:cxnSpLocks noChangeShapeType="1"/>
            <a:stCxn id="723990" idx="4"/>
            <a:endCxn id="723993" idx="0"/>
          </p:cNvCxnSpPr>
          <p:nvPr/>
        </p:nvCxnSpPr>
        <p:spPr bwMode="auto">
          <a:xfrm>
            <a:off x="7785100" y="4498975"/>
            <a:ext cx="685800" cy="523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3995" name="Oval 27"/>
          <p:cNvSpPr>
            <a:spLocks noChangeArrowheads="1"/>
          </p:cNvSpPr>
          <p:nvPr/>
        </p:nvSpPr>
        <p:spPr bwMode="auto">
          <a:xfrm>
            <a:off x="7175500" y="6013450"/>
            <a:ext cx="457200" cy="4667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tIns="0" rIns="18288" bIns="0" anchor="ctr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5</a:t>
            </a:r>
          </a:p>
        </p:txBody>
      </p:sp>
      <p:cxnSp>
        <p:nvCxnSpPr>
          <p:cNvPr id="723996" name="AutoShape 28"/>
          <p:cNvCxnSpPr>
            <a:cxnSpLocks noChangeShapeType="1"/>
            <a:stCxn id="723991" idx="4"/>
            <a:endCxn id="723995" idx="0"/>
          </p:cNvCxnSpPr>
          <p:nvPr/>
        </p:nvCxnSpPr>
        <p:spPr bwMode="auto">
          <a:xfrm>
            <a:off x="7404100" y="5489575"/>
            <a:ext cx="0" cy="523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3997" name="Oval 29"/>
          <p:cNvSpPr>
            <a:spLocks noChangeArrowheads="1"/>
          </p:cNvSpPr>
          <p:nvPr/>
        </p:nvSpPr>
        <p:spPr bwMode="auto">
          <a:xfrm>
            <a:off x="6184900" y="6013450"/>
            <a:ext cx="457200" cy="4667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tIns="0" rIns="18288" bIns="0" anchor="ctr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4</a:t>
            </a:r>
          </a:p>
        </p:txBody>
      </p:sp>
      <p:cxnSp>
        <p:nvCxnSpPr>
          <p:cNvPr id="723998" name="AutoShape 30"/>
          <p:cNvCxnSpPr>
            <a:cxnSpLocks noChangeShapeType="1"/>
            <a:stCxn id="723991" idx="3"/>
            <a:endCxn id="723997" idx="0"/>
          </p:cNvCxnSpPr>
          <p:nvPr/>
        </p:nvCxnSpPr>
        <p:spPr bwMode="auto">
          <a:xfrm flipH="1">
            <a:off x="6413500" y="5421313"/>
            <a:ext cx="828675" cy="5921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3999" name="Rectangle 31"/>
          <p:cNvSpPr>
            <a:spLocks noChangeArrowheads="1"/>
          </p:cNvSpPr>
          <p:nvPr/>
        </p:nvSpPr>
        <p:spPr bwMode="auto">
          <a:xfrm>
            <a:off x="2616200" y="5957888"/>
            <a:ext cx="296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474747"/>
              </a:buClr>
              <a:buSzPct val="70000"/>
              <a:buFont typeface="Monotype Sorts" pitchFamily="2" charset="2"/>
              <a:buNone/>
            </a:pPr>
            <a:r>
              <a:rPr lang="en-US" sz="2400">
                <a:solidFill>
                  <a:schemeClr val="hlink"/>
                </a:solidFill>
              </a:rPr>
              <a:t>X</a:t>
            </a:r>
            <a:r>
              <a:rPr lang="en-US" sz="2400" baseline="-25000">
                <a:solidFill>
                  <a:schemeClr val="hlink"/>
                </a:solidFill>
              </a:rPr>
              <a:t>5</a:t>
            </a: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>
                <a:solidFill>
                  <a:schemeClr val="hlink"/>
                </a:solidFill>
                <a:sym typeface="Symbol" pitchFamily="18" charset="2"/>
              </a:rPr>
              <a:t> {X</a:t>
            </a:r>
            <a:r>
              <a:rPr lang="en-US" sz="2400" baseline="-25000">
                <a:solidFill>
                  <a:schemeClr val="hlink"/>
                </a:solidFill>
                <a:sym typeface="Symbol" pitchFamily="18" charset="2"/>
              </a:rPr>
              <a:t>1</a:t>
            </a:r>
            <a:r>
              <a:rPr lang="en-US" sz="2400">
                <a:solidFill>
                  <a:schemeClr val="hlink"/>
                </a:solidFill>
                <a:sym typeface="Symbol" pitchFamily="18" charset="2"/>
              </a:rPr>
              <a:t>,X</a:t>
            </a:r>
            <a:r>
              <a:rPr lang="en-US" sz="2400" baseline="-25000">
                <a:solidFill>
                  <a:schemeClr val="hlink"/>
                </a:solidFill>
                <a:sym typeface="Symbol" pitchFamily="18" charset="2"/>
              </a:rPr>
              <a:t>4</a:t>
            </a:r>
            <a:r>
              <a:rPr lang="en-US" sz="2400">
                <a:solidFill>
                  <a:schemeClr val="hlink"/>
                </a:solidFill>
                <a:sym typeface="Symbol" pitchFamily="18" charset="2"/>
              </a:rPr>
              <a:t>} | {X</a:t>
            </a:r>
            <a:r>
              <a:rPr lang="en-US" sz="2400" baseline="-25000">
                <a:solidFill>
                  <a:schemeClr val="hlink"/>
                </a:solidFill>
                <a:sym typeface="Symbol" pitchFamily="18" charset="2"/>
              </a:rPr>
              <a:t>2</a:t>
            </a:r>
            <a:r>
              <a:rPr lang="en-US" sz="2400">
                <a:solidFill>
                  <a:schemeClr val="hlink"/>
                </a:solidFill>
                <a:sym typeface="Symbol" pitchFamily="18" charset="2"/>
              </a:rPr>
              <a:t>,X</a:t>
            </a:r>
            <a:r>
              <a:rPr lang="en-US" sz="2400" baseline="-25000">
                <a:solidFill>
                  <a:schemeClr val="hlink"/>
                </a:solidFill>
                <a:sym typeface="Symbol" pitchFamily="18" charset="2"/>
              </a:rPr>
              <a:t>3</a:t>
            </a:r>
            <a:r>
              <a:rPr lang="en-US" sz="2400">
                <a:solidFill>
                  <a:schemeClr val="hlink"/>
                </a:solidFill>
                <a:sym typeface="Symbol" pitchFamily="18" charset="2"/>
              </a:rPr>
              <a:t>}</a:t>
            </a:r>
            <a:r>
              <a:rPr lang="en-US" sz="280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724000" name="AutoShape 32"/>
          <p:cNvSpPr>
            <a:spLocks noChangeAspect="1" noChangeArrowheads="1"/>
          </p:cNvSpPr>
          <p:nvPr/>
        </p:nvSpPr>
        <p:spPr bwMode="auto">
          <a:xfrm flipH="1">
            <a:off x="5621338" y="6161088"/>
            <a:ext cx="411162" cy="228600"/>
          </a:xfrm>
          <a:prstGeom prst="rightArrow">
            <a:avLst>
              <a:gd name="adj1" fmla="val 50000"/>
              <a:gd name="adj2" fmla="val 44965"/>
            </a:avLst>
          </a:prstGeom>
          <a:solidFill>
            <a:srgbClr val="99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rgbClr val="99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sz="2000" b="1" i="1">
              <a:solidFill>
                <a:schemeClr val="bg1"/>
              </a:solidFill>
              <a:latin typeface="Tahoma" pitchFamily="34" charset="0"/>
            </a:endParaRPr>
          </a:p>
        </p:txBody>
      </p:sp>
      <p:cxnSp>
        <p:nvCxnSpPr>
          <p:cNvPr id="724001" name="AutoShape 33"/>
          <p:cNvCxnSpPr>
            <a:cxnSpLocks noChangeShapeType="1"/>
            <a:stCxn id="723993" idx="3"/>
            <a:endCxn id="723995" idx="7"/>
          </p:cNvCxnSpPr>
          <p:nvPr/>
        </p:nvCxnSpPr>
        <p:spPr bwMode="auto">
          <a:xfrm flipH="1">
            <a:off x="7566025" y="5421313"/>
            <a:ext cx="742950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4002" name="AutoShape 34"/>
          <p:cNvSpPr>
            <a:spLocks noChangeAspect="1" noChangeArrowheads="1"/>
          </p:cNvSpPr>
          <p:nvPr/>
        </p:nvSpPr>
        <p:spPr bwMode="auto">
          <a:xfrm flipH="1">
            <a:off x="6624638" y="5106988"/>
            <a:ext cx="411162" cy="228600"/>
          </a:xfrm>
          <a:prstGeom prst="rightArrow">
            <a:avLst>
              <a:gd name="adj1" fmla="val 38889"/>
              <a:gd name="adj2" fmla="val 95143"/>
            </a:avLst>
          </a:prstGeom>
          <a:solidFill>
            <a:srgbClr val="99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rgbClr val="99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sz="2000" b="1" i="1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724003" name="Picture 35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5813" y="3454400"/>
            <a:ext cx="3509962" cy="585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A8DF6E-DEE2-44E7-8547-D765B9AE733C}" type="slidenum">
              <a:rPr lang="he-IL"/>
              <a:pPr/>
              <a:t>6</a:t>
            </a:fld>
            <a:endParaRPr lang="en-US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Introduction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220075" cy="5113338"/>
          </a:xfrm>
        </p:spPr>
        <p:txBody>
          <a:bodyPr/>
          <a:lstStyle/>
          <a:p>
            <a:r>
              <a:rPr lang="en-US" sz="2200">
                <a:cs typeface="Arial" charset="0"/>
              </a:rPr>
              <a:t>Factorization: </a:t>
            </a:r>
          </a:p>
          <a:p>
            <a:pPr>
              <a:buFont typeface="Monotype Sorts" pitchFamily="2" charset="2"/>
              <a:buNone/>
            </a:pPr>
            <a:endParaRPr lang="en-US" sz="2200"/>
          </a:p>
          <a:p>
            <a:pPr>
              <a:buFont typeface="Monotype Sorts" pitchFamily="2" charset="2"/>
              <a:buNone/>
            </a:pPr>
            <a:endParaRPr lang="en-US" sz="2200"/>
          </a:p>
          <a:p>
            <a:r>
              <a:rPr lang="en-US" sz="2200"/>
              <a:t>The </a:t>
            </a:r>
            <a:r>
              <a:rPr lang="en-US" sz="2200" b="1" i="1"/>
              <a:t>dimension</a:t>
            </a:r>
            <a:r>
              <a:rPr lang="en-US" sz="2200"/>
              <a:t> of the model is simply the number of parameters needed to specify it:</a:t>
            </a:r>
          </a:p>
          <a:p>
            <a:endParaRPr lang="en-US" sz="2200"/>
          </a:p>
          <a:p>
            <a:endParaRPr lang="en-US" sz="2200"/>
          </a:p>
          <a:p>
            <a:r>
              <a:rPr lang="en-US" sz="2200"/>
              <a:t>A Bayesian Network model can be viewed as a mapping, 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from the parameter space </a:t>
            </a:r>
            <a:r>
              <a:rPr lang="el-GR" sz="2200">
                <a:cs typeface="Arial" charset="0"/>
              </a:rPr>
              <a:t>Θ</a:t>
            </a:r>
            <a:r>
              <a:rPr lang="en-US" sz="2200">
                <a:cs typeface="Arial" charset="0"/>
              </a:rPr>
              <a:t> = [0,1]</a:t>
            </a:r>
            <a:r>
              <a:rPr lang="en-US" sz="2200" baseline="30000">
                <a:cs typeface="Arial" charset="0"/>
              </a:rPr>
              <a:t>|G|</a:t>
            </a:r>
            <a:r>
              <a:rPr lang="en-US" sz="2200">
                <a:cs typeface="Arial" charset="0"/>
              </a:rPr>
              <a:t> to the 2</a:t>
            </a:r>
            <a:r>
              <a:rPr lang="en-US" sz="2200" baseline="30000">
                <a:cs typeface="Arial" charset="0"/>
              </a:rPr>
              <a:t>n </a:t>
            </a:r>
            <a:r>
              <a:rPr lang="en-US" sz="2200">
                <a:cs typeface="Arial" charset="0"/>
              </a:rPr>
              <a:t>simplex S</a:t>
            </a:r>
            <a:r>
              <a:rPr lang="en-US" sz="2200" baseline="-25000">
                <a:cs typeface="Arial" charset="0"/>
              </a:rPr>
              <a:t>2</a:t>
            </a:r>
            <a:r>
              <a:rPr lang="en-US" sz="2200" baseline="30000">
                <a:cs typeface="Arial" charset="0"/>
              </a:rPr>
              <a:t>n</a:t>
            </a:r>
            <a:r>
              <a:rPr lang="en-US" sz="2200"/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				</a:t>
            </a:r>
            <a:endParaRPr lang="en-US" sz="2200" baseline="-250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z="2200"/>
          </a:p>
        </p:txBody>
      </p:sp>
      <p:graphicFrame>
        <p:nvGraphicFramePr>
          <p:cNvPr id="72499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370013" y="5068888"/>
          <a:ext cx="227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01" name="משוואה" r:id="rId3" imgW="799920" imgH="241200" progId="Equation.3">
                  <p:embed/>
                </p:oleObj>
              </mc:Choice>
              <mc:Fallback>
                <p:oleObj name="משוואה" r:id="rId3" imgW="79992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5068888"/>
                        <a:ext cx="2273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4997" name="Object 5"/>
          <p:cNvGraphicFramePr>
            <a:graphicFrameLocks noChangeAspect="1"/>
          </p:cNvGraphicFramePr>
          <p:nvPr/>
        </p:nvGraphicFramePr>
        <p:xfrm>
          <a:off x="4621213" y="5110163"/>
          <a:ext cx="24003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02" name="משוואה" r:id="rId5" imgW="888840" imgH="241200" progId="Equation.3">
                  <p:embed/>
                </p:oleObj>
              </mc:Choice>
              <mc:Fallback>
                <p:oleObj name="משוואה" r:id="rId5" imgW="88884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5110163"/>
                        <a:ext cx="2400300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49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1687513"/>
            <a:ext cx="74453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4999" name="Picture 7"/>
          <p:cNvPicPr>
            <a:picLocks noChangeAspect="1" noChangeArrowheads="1"/>
          </p:cNvPicPr>
          <p:nvPr>
            <p:ph sz="quarter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0913" y="3041650"/>
            <a:ext cx="2341562" cy="952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2500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903913"/>
            <a:ext cx="55626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5EA0E-5938-417D-B6CA-A7AECA2D3A1F}" type="slidenum">
              <a:rPr lang="he-IL"/>
              <a:pPr/>
              <a:t>7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Introduction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031875"/>
            <a:ext cx="8715375" cy="5545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Previous work on sample complexity: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/>
              <a:t>	[Friedman&amp;Yakhini 96] Unknown structure, no hidden variables.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/>
              <a:t>	[Dasgupta 97] Known structure, Hidden variables.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/>
              <a:t>	[Hoeffgen, 93] Unknown structure, no hidden variables.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/>
              <a:t>	[Abbeel et al. 05] Factor graphs, …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/>
              <a:t>	[Greiner et al. 97] classification error.</a:t>
            </a:r>
          </a:p>
          <a:p>
            <a:pPr>
              <a:lnSpc>
                <a:spcPct val="90000"/>
              </a:lnSpc>
            </a:pPr>
            <a:r>
              <a:rPr lang="en-US" sz="2200"/>
              <a:t>Concentrated on approximating the generative </a:t>
            </a:r>
            <a:r>
              <a:rPr lang="en-US" sz="2200" b="1"/>
              <a:t>distribution</a:t>
            </a:r>
            <a:r>
              <a:rPr lang="en-US" sz="2200"/>
              <a:t>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/>
              <a:t>	Typical results: N &gt; N</a:t>
            </a:r>
            <a:r>
              <a:rPr lang="en-US" sz="2200" baseline="-25000"/>
              <a:t>0</a:t>
            </a:r>
            <a:r>
              <a:rPr lang="en-US" sz="2200"/>
              <a:t>(</a:t>
            </a:r>
            <a:r>
              <a:rPr lang="el-GR" sz="2200">
                <a:cs typeface="Arial" charset="0"/>
              </a:rPr>
              <a:t>ε</a:t>
            </a:r>
            <a:r>
              <a:rPr lang="en-US" sz="2200">
                <a:cs typeface="Arial" charset="0"/>
              </a:rPr>
              <a:t>,</a:t>
            </a:r>
            <a:r>
              <a:rPr lang="el-GR" sz="2200">
                <a:cs typeface="Arial" charset="0"/>
              </a:rPr>
              <a:t>δ</a:t>
            </a:r>
            <a:r>
              <a:rPr lang="en-US" sz="2200">
                <a:cs typeface="Arial" charset="0"/>
              </a:rPr>
              <a:t>)          D(P</a:t>
            </a:r>
            <a:r>
              <a:rPr lang="en-US" sz="2200" baseline="-25000">
                <a:cs typeface="Arial" charset="0"/>
              </a:rPr>
              <a:t>true</a:t>
            </a:r>
            <a:r>
              <a:rPr lang="en-US" sz="2200">
                <a:cs typeface="Arial" charset="0"/>
              </a:rPr>
              <a:t>, P</a:t>
            </a:r>
            <a:r>
              <a:rPr lang="en-US" sz="2200" baseline="-25000">
                <a:cs typeface="Arial" charset="0"/>
              </a:rPr>
              <a:t>learned</a:t>
            </a:r>
            <a:r>
              <a:rPr lang="en-US" sz="2200">
                <a:cs typeface="Arial" charset="0"/>
              </a:rPr>
              <a:t>) &lt; </a:t>
            </a:r>
            <a:r>
              <a:rPr lang="el-GR" sz="2200">
                <a:cs typeface="Arial" charset="0"/>
              </a:rPr>
              <a:t>ε</a:t>
            </a:r>
            <a:r>
              <a:rPr lang="en-US" sz="2200">
                <a:cs typeface="Arial" charset="0"/>
              </a:rPr>
              <a:t>, with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prob. &gt; 1- </a:t>
            </a:r>
            <a:r>
              <a:rPr lang="el-GR" sz="2200">
                <a:cs typeface="Arial" charset="0"/>
              </a:rPr>
              <a:t>δ</a:t>
            </a:r>
            <a:r>
              <a:rPr lang="en-US" sz="2200">
                <a:cs typeface="Arial" charset="0"/>
              </a:rPr>
              <a:t>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D – some distance between distributions. Usually relative entropy.</a:t>
            </a:r>
          </a:p>
          <a:p>
            <a:pPr>
              <a:lnSpc>
                <a:spcPct val="90000"/>
              </a:lnSpc>
            </a:pPr>
            <a:r>
              <a:rPr lang="en-US" sz="2200">
                <a:cs typeface="Arial" charset="0"/>
              </a:rPr>
              <a:t>We are interested in learning the correct </a:t>
            </a:r>
            <a:r>
              <a:rPr lang="en-US" sz="2200" b="1">
                <a:cs typeface="Arial" charset="0"/>
              </a:rPr>
              <a:t>structure</a:t>
            </a:r>
            <a:r>
              <a:rPr lang="en-US" sz="2200">
                <a:cs typeface="Arial" charset="0"/>
              </a:rPr>
              <a:t>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Intuition and practice </a:t>
            </a:r>
            <a:r>
              <a:rPr lang="en-US" sz="2200">
                <a:cs typeface="Arial" charset="0"/>
                <a:sym typeface="Wingdings" pitchFamily="2" charset="2"/>
              </a:rPr>
              <a:t></a:t>
            </a:r>
            <a:r>
              <a:rPr lang="en-US" sz="2200">
                <a:cs typeface="Arial" charset="0"/>
              </a:rPr>
              <a:t> A difficult problem (both computationally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and statistically.)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Empirical study: [Dai et al. IJCAI 97]	</a:t>
            </a:r>
          </a:p>
          <a:p>
            <a:pPr>
              <a:lnSpc>
                <a:spcPct val="90000"/>
              </a:lnSpc>
            </a:pPr>
            <a:endParaRPr lang="en-US" sz="2200" baseline="-25000">
              <a:cs typeface="Arial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2200"/>
          </a:p>
        </p:txBody>
      </p:sp>
      <p:sp>
        <p:nvSpPr>
          <p:cNvPr id="726020" name="AutoShape 4"/>
          <p:cNvSpPr>
            <a:spLocks noChangeArrowheads="1"/>
          </p:cNvSpPr>
          <p:nvPr/>
        </p:nvSpPr>
        <p:spPr bwMode="auto">
          <a:xfrm>
            <a:off x="4064000" y="3632200"/>
            <a:ext cx="544513" cy="317500"/>
          </a:xfrm>
          <a:prstGeom prst="rightArrow">
            <a:avLst>
              <a:gd name="adj1" fmla="val 50000"/>
              <a:gd name="adj2" fmla="val 42875"/>
            </a:avLst>
          </a:prstGeom>
          <a:solidFill>
            <a:srgbClr val="FFCC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tIns="0" rIns="18288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C7468F-76A8-4490-86C0-90B2AAD99D5D}" type="slidenum">
              <a:rPr lang="he-IL"/>
              <a:pPr/>
              <a:t>8</a:t>
            </a:fld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Introduction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62975" cy="5113338"/>
          </a:xfrm>
        </p:spPr>
        <p:txBody>
          <a:bodyPr/>
          <a:lstStyle/>
          <a:p>
            <a:r>
              <a:rPr lang="en-US" sz="2200"/>
              <a:t>Relative Entropy:</a:t>
            </a:r>
          </a:p>
          <a:p>
            <a:r>
              <a:rPr lang="en-US" sz="2200"/>
              <a:t>Definition: </a:t>
            </a:r>
          </a:p>
          <a:p>
            <a:endParaRPr lang="en-US" sz="2200"/>
          </a:p>
          <a:p>
            <a:endParaRPr lang="en-US" sz="2200"/>
          </a:p>
          <a:p>
            <a:r>
              <a:rPr lang="en-US" sz="2200"/>
              <a:t>Not a norm: Not symmetric, no triangle inequality.</a:t>
            </a:r>
          </a:p>
          <a:p>
            <a:r>
              <a:rPr lang="en-US" sz="2200"/>
              <a:t>Nonnegative, positive unless P=Q. ‘Locally symmetric’ :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Perturb P by adding a unit vector </a:t>
            </a:r>
            <a:r>
              <a:rPr lang="el-GR" sz="2200">
                <a:cs typeface="Arial" charset="0"/>
              </a:rPr>
              <a:t>ε</a:t>
            </a:r>
            <a:r>
              <a:rPr lang="en-US" sz="2200"/>
              <a:t>V for some </a:t>
            </a:r>
            <a:r>
              <a:rPr lang="el-GR" sz="2200">
                <a:cs typeface="Arial" charset="0"/>
              </a:rPr>
              <a:t>ε</a:t>
            </a:r>
            <a:r>
              <a:rPr lang="en-US" sz="2200">
                <a:cs typeface="Arial" charset="0"/>
              </a:rPr>
              <a:t>&gt;0 and V unit vector. Then:</a:t>
            </a:r>
            <a:endParaRPr lang="en-US" sz="2200"/>
          </a:p>
          <a:p>
            <a:pPr>
              <a:buFont typeface="Monotype Sorts" pitchFamily="2" charset="2"/>
              <a:buNone/>
            </a:pPr>
            <a:r>
              <a:rPr lang="en-US" sz="2200"/>
              <a:t>	</a:t>
            </a:r>
          </a:p>
          <a:p>
            <a:endParaRPr lang="en-US" sz="2200">
              <a:cs typeface="Arial" charset="0"/>
            </a:endParaRPr>
          </a:p>
          <a:p>
            <a:endParaRPr lang="en-US" sz="2200" baseline="-250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z="2200"/>
          </a:p>
        </p:txBody>
      </p:sp>
      <p:pic>
        <p:nvPicPr>
          <p:cNvPr id="727044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3913" y="1831975"/>
            <a:ext cx="3484562" cy="1055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27045" name="Picture 5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0613" y="4273550"/>
            <a:ext cx="5592762" cy="857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DE51D-B24B-4C2E-8CFB-D6EF4919D954}" type="slidenum">
              <a:rPr lang="he-IL"/>
              <a:pPr/>
              <a:t>9</a:t>
            </a:fld>
            <a:endParaRPr lang="en-US"/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Structure Learning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8" y="1311275"/>
            <a:ext cx="8537575" cy="5113338"/>
          </a:xfrm>
        </p:spPr>
        <p:txBody>
          <a:bodyPr/>
          <a:lstStyle/>
          <a:p>
            <a:r>
              <a:rPr lang="en-US" sz="2200"/>
              <a:t>We looked at a score based approach: </a:t>
            </a:r>
          </a:p>
          <a:p>
            <a:r>
              <a:rPr lang="en-US" sz="2200"/>
              <a:t>For each graph G, one gives a score based on the data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	S(G) </a:t>
            </a:r>
            <a:r>
              <a:rPr lang="en-US" sz="2200">
                <a:cs typeface="Arial" charset="0"/>
              </a:rPr>
              <a:t>≡ S</a:t>
            </a:r>
            <a:r>
              <a:rPr lang="en-US" sz="2200" baseline="-25000">
                <a:cs typeface="Arial" charset="0"/>
              </a:rPr>
              <a:t>N</a:t>
            </a:r>
            <a:r>
              <a:rPr lang="en-US" sz="2200">
                <a:cs typeface="Arial" charset="0"/>
              </a:rPr>
              <a:t>(G; D)</a:t>
            </a:r>
            <a:r>
              <a:rPr lang="en-US" sz="2200"/>
              <a:t> </a:t>
            </a:r>
          </a:p>
          <a:p>
            <a:r>
              <a:rPr lang="en-US" sz="2200"/>
              <a:t>Score is composed of two components: 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1. Data fitting (log-likelihood) LL</a:t>
            </a:r>
            <a:r>
              <a:rPr lang="en-US" sz="2200" baseline="-25000"/>
              <a:t>N</a:t>
            </a:r>
            <a:r>
              <a:rPr lang="en-US" sz="2200"/>
              <a:t>(G;D) = max LL</a:t>
            </a:r>
            <a:r>
              <a:rPr lang="en-US" sz="2200" baseline="-25000"/>
              <a:t>N</a:t>
            </a:r>
            <a:r>
              <a:rPr lang="en-US" sz="2200"/>
              <a:t>(G,</a:t>
            </a:r>
            <a:r>
              <a:rPr lang="ru-RU" sz="2200">
                <a:cs typeface="Arial" charset="0"/>
              </a:rPr>
              <a:t>Ө</a:t>
            </a:r>
            <a:r>
              <a:rPr lang="en-US" sz="2200">
                <a:cs typeface="Arial" charset="0"/>
              </a:rPr>
              <a:t>;D)</a:t>
            </a:r>
          </a:p>
          <a:p>
            <a:pPr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2. Model complexity </a:t>
            </a:r>
            <a:r>
              <a:rPr lang="el-GR" sz="2200">
                <a:cs typeface="Arial" charset="0"/>
              </a:rPr>
              <a:t>Ψ</a:t>
            </a:r>
            <a:r>
              <a:rPr lang="en-US" sz="2200">
                <a:cs typeface="Arial" charset="0"/>
              </a:rPr>
              <a:t>(N) |G|</a:t>
            </a:r>
          </a:p>
          <a:p>
            <a:pPr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|G| = … Number of parameters in (G,</a:t>
            </a:r>
            <a:r>
              <a:rPr lang="ru-RU" sz="2200">
                <a:cs typeface="Arial" charset="0"/>
              </a:rPr>
              <a:t>Ө</a:t>
            </a:r>
            <a:r>
              <a:rPr lang="en-US" sz="2200">
                <a:cs typeface="Arial" charset="0"/>
              </a:rPr>
              <a:t>).</a:t>
            </a:r>
          </a:p>
          <a:p>
            <a:pPr>
              <a:buFont typeface="Monotype Sorts" pitchFamily="2" charset="2"/>
              <a:buNone/>
            </a:pPr>
            <a:r>
              <a:rPr lang="en-US" sz="2200">
                <a:cs typeface="Arial" charset="0"/>
              </a:rPr>
              <a:t>	 S</a:t>
            </a:r>
            <a:r>
              <a:rPr lang="en-US" sz="2200" baseline="-25000">
                <a:cs typeface="Arial" charset="0"/>
              </a:rPr>
              <a:t>N</a:t>
            </a:r>
            <a:r>
              <a:rPr lang="en-US" sz="2200">
                <a:cs typeface="Arial" charset="0"/>
              </a:rPr>
              <a:t>(G) = </a:t>
            </a:r>
            <a:r>
              <a:rPr lang="en-US" sz="2200"/>
              <a:t>LL</a:t>
            </a:r>
            <a:r>
              <a:rPr lang="en-US" sz="2200" baseline="-25000"/>
              <a:t>N</a:t>
            </a:r>
            <a:r>
              <a:rPr lang="en-US" sz="2200"/>
              <a:t>(G;D) - </a:t>
            </a:r>
            <a:r>
              <a:rPr lang="el-GR" sz="2200">
                <a:cs typeface="Arial" charset="0"/>
              </a:rPr>
              <a:t>Ψ</a:t>
            </a:r>
            <a:r>
              <a:rPr lang="en-US" sz="2200">
                <a:cs typeface="Arial" charset="0"/>
              </a:rPr>
              <a:t>(N) |G|</a:t>
            </a:r>
            <a:endParaRPr lang="el-GR" sz="2200">
              <a:cs typeface="Arial" charset="0"/>
            </a:endParaRPr>
          </a:p>
          <a:p>
            <a:r>
              <a:rPr lang="en-US" sz="2200"/>
              <a:t>This is known as the MDL (Minimum Description Length) score. Assumption : 1 &lt;&lt; </a:t>
            </a:r>
            <a:r>
              <a:rPr lang="el-GR" sz="2200">
                <a:cs typeface="Arial" charset="0"/>
              </a:rPr>
              <a:t>Ψ</a:t>
            </a:r>
            <a:r>
              <a:rPr lang="en-US" sz="2200">
                <a:cs typeface="Arial" charset="0"/>
              </a:rPr>
              <a:t>(N) &lt;&lt; N. Score is </a:t>
            </a:r>
            <a:r>
              <a:rPr lang="en-US" sz="2200" b="1" i="1">
                <a:cs typeface="Arial" charset="0"/>
              </a:rPr>
              <a:t>consistent</a:t>
            </a:r>
            <a:r>
              <a:rPr lang="en-US" sz="2200">
                <a:cs typeface="Arial" charset="0"/>
              </a:rPr>
              <a:t>.</a:t>
            </a:r>
          </a:p>
          <a:p>
            <a:r>
              <a:rPr lang="en-US" sz="2200">
                <a:cs typeface="Arial" charset="0"/>
              </a:rPr>
              <a:t>Of special interest: </a:t>
            </a:r>
            <a:r>
              <a:rPr lang="el-GR" sz="2200">
                <a:cs typeface="Arial" charset="0"/>
              </a:rPr>
              <a:t>Ψ</a:t>
            </a:r>
            <a:r>
              <a:rPr lang="en-US" sz="2200">
                <a:cs typeface="Arial" charset="0"/>
              </a:rPr>
              <a:t>(N) = ½log N. In this case, the score is called BIC (Bayesian Information Criteria) and is asymptotically equivalent to the Bayesian score. </a:t>
            </a:r>
            <a:endParaRPr lang="en-US" sz="2200"/>
          </a:p>
          <a:p>
            <a:endParaRPr lang="en-US" sz="2200">
              <a:cs typeface="Arial" charset="0"/>
            </a:endParaRPr>
          </a:p>
          <a:p>
            <a:endParaRPr lang="en-US" sz="2200" baseline="-25000">
              <a:cs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z="22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1">
  <a:themeElements>
    <a:clrScheme name="">
      <a:dk1>
        <a:srgbClr val="000000"/>
      </a:dk1>
      <a:lt1>
        <a:srgbClr val="AED1E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D3E5F5"/>
      </a:accent3>
      <a:accent4>
        <a:srgbClr val="000000"/>
      </a:accent4>
      <a:accent5>
        <a:srgbClr val="B7C6FE"/>
      </a:accent5>
      <a:accent6>
        <a:srgbClr val="009D00"/>
      </a:accent6>
      <a:hlink>
        <a:srgbClr val="E30127"/>
      </a:hlink>
      <a:folHlink>
        <a:srgbClr val="CECECE"/>
      </a:folHlink>
    </a:clrScheme>
    <a:fontScheme name="clas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288" tIns="0" rIns="18288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288" tIns="0" rIns="18288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27024</TotalTime>
  <Words>728</Words>
  <Application>Microsoft Office PowerPoint</Application>
  <PresentationFormat>On-screen Show (4:3)</PresentationFormat>
  <Paragraphs>286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Monotype Sorts</vt:lpstr>
      <vt:lpstr>Wingdings</vt:lpstr>
      <vt:lpstr>Comic Sans MS</vt:lpstr>
      <vt:lpstr>Symbol</vt:lpstr>
      <vt:lpstr>Tahoma</vt:lpstr>
      <vt:lpstr>Times New Roman</vt:lpstr>
      <vt:lpstr>class1</vt:lpstr>
      <vt:lpstr>Microsoft Equation 3.0</vt:lpstr>
      <vt:lpstr>On the Number of Samples Needed to Learn the Correct Structure of a Bayesian Network  Or Zuk, Shiri Margel and Eytan Domany Dept. of Physics of Complex Systems Weizmann Inst. of Science  UAI 2006, July, Boston</vt:lpstr>
      <vt:lpstr>Overview</vt:lpstr>
      <vt:lpstr>Introduction</vt:lpstr>
      <vt:lpstr>Introduction</vt:lpstr>
      <vt:lpstr>Introduction</vt:lpstr>
      <vt:lpstr>Introduction</vt:lpstr>
      <vt:lpstr>Introduction</vt:lpstr>
      <vt:lpstr>Introduction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Structure Learning</vt:lpstr>
      <vt:lpstr>Recent Results</vt:lpstr>
      <vt:lpstr>Recent Results</vt:lpstr>
      <vt:lpstr>Future Directions</vt:lpstr>
    </vt:vector>
  </TitlesOfParts>
  <Company>Inst. of Computer Science, Hebrew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I: Introduction, Parameter Estimation</dc:title>
  <dc:creator>Nir Friedman</dc:creator>
  <cp:lastModifiedBy>Or</cp:lastModifiedBy>
  <cp:revision>777</cp:revision>
  <cp:lastPrinted>1999-11-22T20:01:00Z</cp:lastPrinted>
  <dcterms:created xsi:type="dcterms:W3CDTF">1999-01-10T02:29:18Z</dcterms:created>
  <dcterms:modified xsi:type="dcterms:W3CDTF">2011-07-09T13:34:50Z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75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nir@cs.huji.ac.il</vt:lpwstr>
  </property>
  <property fmtid="{D5CDD505-2E9C-101B-9397-08002B2CF9AE}" pid="8" name="HomePage">
    <vt:lpwstr>www.cs.huji.ac.il/~nir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C:\Teach\PMAI\HTML</vt:lpwstr>
  </property>
</Properties>
</file>