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7" r:id="rId2"/>
    <p:sldId id="294" r:id="rId3"/>
    <p:sldId id="278" r:id="rId4"/>
    <p:sldId id="280" r:id="rId5"/>
    <p:sldId id="282" r:id="rId6"/>
    <p:sldId id="351" r:id="rId7"/>
    <p:sldId id="279" r:id="rId8"/>
    <p:sldId id="307" r:id="rId9"/>
    <p:sldId id="277" r:id="rId10"/>
    <p:sldId id="309" r:id="rId11"/>
    <p:sldId id="310" r:id="rId12"/>
    <p:sldId id="311" r:id="rId13"/>
    <p:sldId id="312" r:id="rId14"/>
    <p:sldId id="313" r:id="rId15"/>
    <p:sldId id="314" r:id="rId16"/>
    <p:sldId id="317" r:id="rId17"/>
    <p:sldId id="318" r:id="rId18"/>
    <p:sldId id="319" r:id="rId19"/>
    <p:sldId id="321" r:id="rId20"/>
    <p:sldId id="333" r:id="rId21"/>
    <p:sldId id="322" r:id="rId22"/>
    <p:sldId id="327" r:id="rId23"/>
    <p:sldId id="328" r:id="rId24"/>
    <p:sldId id="323" r:id="rId25"/>
    <p:sldId id="325" r:id="rId26"/>
    <p:sldId id="367" r:id="rId27"/>
    <p:sldId id="332" r:id="rId28"/>
    <p:sldId id="326" r:id="rId29"/>
    <p:sldId id="302" r:id="rId30"/>
    <p:sldId id="290" r:id="rId31"/>
    <p:sldId id="276" r:id="rId32"/>
    <p:sldId id="308" r:id="rId33"/>
    <p:sldId id="268" r:id="rId34"/>
    <p:sldId id="285" r:id="rId35"/>
    <p:sldId id="305" r:id="rId36"/>
    <p:sldId id="286" r:id="rId37"/>
    <p:sldId id="359" r:id="rId38"/>
    <p:sldId id="270" r:id="rId39"/>
    <p:sldId id="292" r:id="rId40"/>
    <p:sldId id="342" r:id="rId41"/>
  </p:sldIdLst>
  <p:sldSz cx="9144000" cy="6858000" type="screen4x3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8ECDFF"/>
    <a:srgbClr val="96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93" autoAdjust="0"/>
    <p:restoredTop sz="85324" autoAdjust="0"/>
  </p:normalViewPr>
  <p:slideViewPr>
    <p:cSldViewPr snapToGrid="0" snapToObjects="1">
      <p:cViewPr>
        <p:scale>
          <a:sx n="100" d="100"/>
          <a:sy n="100" d="100"/>
        </p:scale>
        <p:origin x="-984" y="22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29E49-C282-4982-8518-5F5FA0AAD51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4047E-F64E-48BB-8356-88E67E19D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4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28AF6-DDD4-443B-B51A-3E72530966A9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GWAS</a:t>
            </a:r>
          </a:p>
          <a:p>
            <a:r>
              <a:rPr lang="en-US" dirty="0" smtClean="0"/>
              <a:t>Lets start with some</a:t>
            </a:r>
            <a:r>
              <a:rPr lang="en-US" baseline="0" dirty="0" smtClean="0"/>
              <a:t> theory. What is the frequency of alleles in the population? </a:t>
            </a:r>
          </a:p>
          <a:p>
            <a:r>
              <a:rPr lang="en-US" baseline="0" dirty="0" smtClean="0"/>
              <a:t>f – frequency. s – change in # of offspring (negative) Intuition: </a:t>
            </a:r>
          </a:p>
          <a:p>
            <a:r>
              <a:rPr lang="en-US" baseline="0" dirty="0" smtClean="0"/>
              <a:t>Alleles born, random drift + selection. </a:t>
            </a:r>
          </a:p>
          <a:p>
            <a:r>
              <a:rPr lang="en-US" baseline="0" dirty="0" smtClean="0"/>
              <a:t>When |s| small, this is flat. When |s| large – biased towards rare alleles.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MAF – minor allele frequency. Shown is distribution</a:t>
            </a:r>
            <a:r>
              <a:rPr lang="en-US" baseline="0" dirty="0" smtClean="0"/>
              <a:t> of variance explained for different values of s. </a:t>
            </a:r>
            <a:r>
              <a:rPr lang="en-US" baseline="0" dirty="0" err="1" smtClean="0"/>
              <a:t>Quantiles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 = 10,000. Effective population size for humans </a:t>
            </a:r>
          </a:p>
          <a:p>
            <a:r>
              <a:rPr lang="en-US" baseline="0" dirty="0" smtClean="0"/>
              <a:t>For disease: s = alpha*beta*gamma (prevalence, allele freq., reduction). Too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MAF – minor allele frequency. Shown is distribution</a:t>
            </a:r>
            <a:r>
              <a:rPr lang="en-US" baseline="0" dirty="0" smtClean="0"/>
              <a:t> of variance explained for different values of s. </a:t>
            </a:r>
            <a:r>
              <a:rPr lang="en-US" baseline="0" dirty="0" err="1" smtClean="0"/>
              <a:t>Quantiles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 = 10,000. Effective population size for humans </a:t>
            </a:r>
          </a:p>
          <a:p>
            <a:r>
              <a:rPr lang="en-US" baseline="0" dirty="0" smtClean="0"/>
              <a:t>For disease: s = alpha*beta*gamma (prevalence, allele freq., reduction). Too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68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Power. I – high power. II –</a:t>
            </a:r>
            <a:r>
              <a:rPr lang="en-US" baseline="0" dirty="0" smtClean="0"/>
              <a:t> low  power. III – low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3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Power. I – high power. II –</a:t>
            </a:r>
            <a:r>
              <a:rPr lang="en-US" baseline="0" dirty="0" smtClean="0"/>
              <a:t> low  power. III – low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3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Power. I – high power. II –</a:t>
            </a:r>
            <a:r>
              <a:rPr lang="en-US" baseline="0" dirty="0" smtClean="0"/>
              <a:t> low  power. III – low power.</a:t>
            </a:r>
          </a:p>
          <a:p>
            <a:r>
              <a:rPr lang="en-US" baseline="0" dirty="0" smtClean="0"/>
              <a:t>Model: allele-frequency generator. Power – </a:t>
            </a:r>
            <a:r>
              <a:rPr lang="en-US" baseline="0" dirty="0" err="1" smtClean="0"/>
              <a:t>censores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33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Power. I – high power. II –</a:t>
            </a:r>
            <a:r>
              <a:rPr lang="en-US" baseline="0" dirty="0" smtClean="0"/>
              <a:t> low  power. III – low power.</a:t>
            </a:r>
          </a:p>
          <a:p>
            <a:r>
              <a:rPr lang="en-US" baseline="0" dirty="0" smtClean="0"/>
              <a:t>Model: allele-frequency generator. Power – </a:t>
            </a:r>
            <a:r>
              <a:rPr lang="en-US" baseline="0" dirty="0" err="1" smtClean="0"/>
              <a:t>censores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33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Francis Collins famous geneticist</a:t>
            </a:r>
            <a:r>
              <a:rPr lang="en-US" baseline="0" dirty="0" smtClean="0"/>
              <a:t>. (Led the human genome project. Today head of NIH). </a:t>
            </a:r>
            <a:r>
              <a:rPr lang="en-US" baseline="0" dirty="0" err="1" smtClean="0"/>
              <a:t>Gelehrter</a:t>
            </a:r>
            <a:r>
              <a:rPr lang="en-US" baseline="0" dirty="0" smtClean="0"/>
              <a:t> also famous </a:t>
            </a:r>
            <a:r>
              <a:rPr lang="en-US" baseline="0" dirty="0" err="1" smtClean="0"/>
              <a:t>genetisist</a:t>
            </a:r>
            <a:r>
              <a:rPr lang="en-US" baseline="0" dirty="0" smtClean="0"/>
              <a:t> (U. Michigan)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Francis Collins famous </a:t>
            </a:r>
            <a:r>
              <a:rPr lang="en-US" dirty="0" err="1" smtClean="0"/>
              <a:t>genetisist</a:t>
            </a:r>
            <a:r>
              <a:rPr lang="en-US" baseline="0" dirty="0" smtClean="0"/>
              <a:t>. (Led the human genome project. Today head of NIH). </a:t>
            </a:r>
            <a:r>
              <a:rPr lang="en-US" baseline="0" dirty="0" err="1" smtClean="0"/>
              <a:t>Gelehrter</a:t>
            </a:r>
            <a:r>
              <a:rPr lang="en-US" baseline="0" dirty="0" smtClean="0"/>
              <a:t> also famous </a:t>
            </a:r>
            <a:r>
              <a:rPr lang="en-US" baseline="0" dirty="0" err="1" smtClean="0"/>
              <a:t>genetisist</a:t>
            </a:r>
            <a:r>
              <a:rPr lang="en-US" baseline="0" dirty="0" smtClean="0"/>
              <a:t> (U. </a:t>
            </a:r>
            <a:r>
              <a:rPr lang="en-US" baseline="0" smtClean="0"/>
              <a:t>Michigan)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Francis Collins famous </a:t>
            </a:r>
            <a:r>
              <a:rPr lang="en-US" dirty="0" err="1" smtClean="0"/>
              <a:t>genetisist</a:t>
            </a:r>
            <a:r>
              <a:rPr lang="en-US" baseline="0" dirty="0" smtClean="0"/>
              <a:t>. (Led the human genome project. Today head of NIH). </a:t>
            </a:r>
            <a:r>
              <a:rPr lang="en-US" baseline="0" dirty="0" err="1" smtClean="0"/>
              <a:t>Gelehrter</a:t>
            </a:r>
            <a:r>
              <a:rPr lang="en-US" baseline="0" dirty="0" smtClean="0"/>
              <a:t> also famous </a:t>
            </a:r>
            <a:r>
              <a:rPr lang="en-US" baseline="0" dirty="0" err="1" smtClean="0"/>
              <a:t>genetisist</a:t>
            </a:r>
            <a:r>
              <a:rPr lang="en-US" baseline="0" dirty="0" smtClean="0"/>
              <a:t> (U. </a:t>
            </a:r>
            <a:r>
              <a:rPr lang="en-US" baseline="0" smtClean="0"/>
              <a:t>Michigan)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 – genetic part,</a:t>
            </a:r>
            <a:r>
              <a:rPr lang="en-US" baseline="0" dirty="0" smtClean="0"/>
              <a:t> E – environmental part. Assuming no </a:t>
            </a:r>
            <a:r>
              <a:rPr lang="en-US" baseline="0" dirty="0" err="1" smtClean="0"/>
              <a:t>GxE</a:t>
            </a:r>
            <a:r>
              <a:rPr lang="en-US" baseline="0" dirty="0" smtClean="0"/>
              <a:t> we can partition. Epsilon typically modeled as random Gaussian noise. Heritability: Fraction of variance </a:t>
            </a:r>
          </a:p>
          <a:p>
            <a:r>
              <a:rPr lang="en-US" baseline="0" dirty="0" smtClean="0"/>
              <a:t>Explained by genetics. We assume throughout the talk that Z is normalized.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 – genetic part,</a:t>
            </a:r>
            <a:r>
              <a:rPr lang="en-US" baseline="0" dirty="0" smtClean="0"/>
              <a:t> E – environmental part. Assuming no </a:t>
            </a:r>
            <a:r>
              <a:rPr lang="en-US" baseline="0" dirty="0" err="1" smtClean="0"/>
              <a:t>GxE</a:t>
            </a:r>
            <a:r>
              <a:rPr lang="en-US" baseline="0" dirty="0" smtClean="0"/>
              <a:t> we can partition. Epsilon typically modeled as random Gaussian noise. Heritability: Fraction of variance </a:t>
            </a:r>
          </a:p>
          <a:p>
            <a:r>
              <a:rPr lang="en-US" baseline="0" dirty="0" smtClean="0"/>
              <a:t>Explained by genetics. We assume throughout the talk that Z is normalized.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GWAS</a:t>
            </a:r>
          </a:p>
          <a:p>
            <a:r>
              <a:rPr lang="en-US" dirty="0" smtClean="0"/>
              <a:t>Lets start with some</a:t>
            </a:r>
            <a:r>
              <a:rPr lang="en-US" baseline="0" dirty="0" smtClean="0"/>
              <a:t> theory. What is the frequency of alleles in the population? </a:t>
            </a:r>
          </a:p>
          <a:p>
            <a:r>
              <a:rPr lang="en-US" baseline="0" dirty="0" smtClean="0"/>
              <a:t>f – frequency. s – change in # of offspring (negative) Intuition: </a:t>
            </a:r>
          </a:p>
          <a:p>
            <a:r>
              <a:rPr lang="en-US" baseline="0" dirty="0" smtClean="0"/>
              <a:t>Alleles born, random drift + selection. </a:t>
            </a:r>
          </a:p>
          <a:p>
            <a:r>
              <a:rPr lang="en-US" baseline="0" dirty="0" smtClean="0"/>
              <a:t>When |s| small, this is flat. When |s| large – biased towards rare alleles.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Hpop</a:t>
            </a:r>
            <a:r>
              <a:rPr lang="en-US" dirty="0" smtClean="0"/>
              <a:t> &gt; hall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3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Hpathway</a:t>
            </a:r>
            <a:r>
              <a:rPr lang="en-US" dirty="0" smtClean="0"/>
              <a:t> – heritability of each pathway, </a:t>
            </a:r>
            <a:r>
              <a:rPr lang="en-US" dirty="0" err="1" smtClean="0"/>
              <a:t>cr</a:t>
            </a:r>
            <a:r>
              <a:rPr lang="en-US" dirty="0" smtClean="0"/>
              <a:t> – shared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047E-F64E-48BB-8356-88E67E19D0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7C43-AA0D-4279-AF3B-9EFBE2F7C48A}" type="datetime1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A841-B826-4AC9-AE52-43A8BDAE1D7C}" type="datetime1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18C-1B83-42FE-B66C-3FFCCA994A78}" type="datetime1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C20D-EA76-4CBE-BB7F-517EF45D53CD}" type="datetime1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F29E-6F85-45A9-A47E-7C338D4CF244}" type="datetime1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964C-48B2-4234-AA28-51D2A61D911F}" type="datetime1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DAEB-022C-49B4-80D8-D5E9B762B126}" type="datetime1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A68-6721-4507-B749-120FB784656F}" type="datetime1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E352-D029-4641-9784-30103588E367}" type="datetime1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4BFF-4ABB-4DDB-8872-D83628AA82BF}" type="datetime1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2229-1FBF-49A2-B4F5-5813EBBDCAE1}" type="datetime1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99FF0-9543-40B9-AB23-4938B5EE574E}" type="datetime1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5A76B-EAE5-1C45-8C39-D8F2287BD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wmf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6475"/>
            <a:ext cx="89820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Missing heritability – </a:t>
            </a:r>
          </a:p>
          <a:p>
            <a:pPr algn="ctr"/>
            <a:r>
              <a:rPr lang="en-US" sz="2800" b="1" dirty="0" smtClean="0"/>
              <a:t>New Statistical Approaches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0522" y="3325601"/>
            <a:ext cx="3524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Or </a:t>
            </a:r>
            <a:r>
              <a:rPr lang="en-US" b="1" dirty="0" err="1" smtClean="0"/>
              <a:t>Zuk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Broad Institute of MIT and Harvard</a:t>
            </a:r>
          </a:p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orzuk@broadinsitute.org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www.broadinstitute.org/~orzuk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015" y="532340"/>
            <a:ext cx="140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320" y="1396777"/>
            <a:ext cx="5451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Introduction: 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Heritability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Missing heritability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role of genetic interactions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a. Partitioning of genetic variance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b. Non-additive models create Phantom heritability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c. A consistent estimator for the heritability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3.  The role of common and rare alleles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752" y="6033184"/>
            <a:ext cx="59207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Children’s height is correlated to mid-parents height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Correlation isn’t perfect – ‘regression towards the mean’</a:t>
            </a:r>
            <a:endParaRPr lang="en-US" b="1" dirty="0"/>
          </a:p>
        </p:txBody>
      </p:sp>
      <p:pic>
        <p:nvPicPr>
          <p:cNvPr id="3074" name="Picture 2" descr="C:\pics\Galton_regression_ellip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3037" y="-604540"/>
            <a:ext cx="4635955" cy="75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6288" y="138889"/>
            <a:ext cx="703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Heritability Estimates from familial correlations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85666" y="4542959"/>
            <a:ext cx="2501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‘Regression </a:t>
            </a:r>
            <a:r>
              <a:rPr lang="en-US" dirty="0"/>
              <a:t>towards </a:t>
            </a:r>
            <a:endParaRPr lang="en-US" dirty="0" smtClean="0"/>
          </a:p>
          <a:p>
            <a:r>
              <a:rPr lang="en-US" dirty="0" smtClean="0"/>
              <a:t>mediocrity </a:t>
            </a:r>
            <a:r>
              <a:rPr lang="en-US" dirty="0"/>
              <a:t>in hereditary </a:t>
            </a:r>
            <a:endParaRPr lang="en-US" dirty="0" smtClean="0"/>
          </a:p>
          <a:p>
            <a:r>
              <a:rPr lang="en-US" dirty="0" smtClean="0"/>
              <a:t>Stature’ [Galton, 1886]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14" y="1088685"/>
            <a:ext cx="3411786" cy="79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6918" y="358444"/>
            <a:ext cx="703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Heritability estimates from familial correlations</a:t>
            </a:r>
            <a:endParaRPr lang="en-US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75" y="5107091"/>
            <a:ext cx="3487125" cy="85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6702" y="1201111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 partitioning: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7" y="3983289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2700" y="3927562"/>
            <a:ext cx="2260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Model: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dditive, </a:t>
            </a:r>
            <a:r>
              <a:rPr lang="en-US" dirty="0"/>
              <a:t> </a:t>
            </a:r>
            <a:r>
              <a:rPr lang="en-US" b="1" dirty="0" smtClean="0"/>
              <a:t>C</a:t>
            </a:r>
            <a:r>
              <a:rPr lang="en-US" dirty="0" smtClean="0"/>
              <a:t>ommon, </a:t>
            </a:r>
          </a:p>
          <a:p>
            <a:r>
              <a:rPr lang="en-US" dirty="0" smtClean="0"/>
              <a:t>unique </a:t>
            </a:r>
            <a:r>
              <a:rPr lang="en-US" b="1" dirty="0" smtClean="0"/>
              <a:t>E</a:t>
            </a:r>
            <a:r>
              <a:rPr lang="en-US" dirty="0" smtClean="0"/>
              <a:t>nvironment.  </a:t>
            </a:r>
          </a:p>
          <a:p>
            <a:r>
              <a:rPr lang="en-US" dirty="0" smtClean="0"/>
              <a:t>No </a:t>
            </a:r>
            <a:r>
              <a:rPr lang="en-US" i="1" dirty="0" smtClean="0"/>
              <a:t>Interactions!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2783" y="2347802"/>
            <a:ext cx="213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Familial correlations: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41638" y="924112"/>
            <a:ext cx="5246960" cy="1367792"/>
            <a:chOff x="3141336" y="1163562"/>
            <a:chExt cx="5246960" cy="1367792"/>
          </a:xfrm>
        </p:grpSpPr>
        <p:sp>
          <p:nvSpPr>
            <p:cNvPr id="16" name="TextBox 15"/>
            <p:cNvSpPr txBox="1"/>
            <p:nvPr/>
          </p:nvSpPr>
          <p:spPr>
            <a:xfrm>
              <a:off x="3141336" y="2192800"/>
              <a:ext cx="1790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Environmental part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3952645" y="1548764"/>
              <a:ext cx="305327" cy="109343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Brace 27"/>
            <p:cNvSpPr/>
            <p:nvPr/>
          </p:nvSpPr>
          <p:spPr>
            <a:xfrm rot="5400000">
              <a:off x="5369735" y="1474253"/>
              <a:ext cx="305326" cy="124245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5913" y="2191775"/>
              <a:ext cx="11853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g</a:t>
              </a:r>
              <a:r>
                <a:rPr lang="en-US" sz="1600" dirty="0" smtClean="0">
                  <a:solidFill>
                    <a:schemeClr val="tx2"/>
                  </a:solidFill>
                </a:rPr>
                <a:t>enetic part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6268" y="1163562"/>
              <a:ext cx="15520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– additive</a:t>
              </a:r>
            </a:p>
            <a:p>
              <a:r>
                <a:rPr lang="en-US" dirty="0" smtClean="0"/>
                <a:t>D - dominance</a:t>
              </a:r>
              <a:endParaRPr lang="en-US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8" y="5204136"/>
            <a:ext cx="3781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562343" y="1559470"/>
            <a:ext cx="2180475" cy="1260196"/>
            <a:chOff x="6664919" y="1819418"/>
            <a:chExt cx="2180475" cy="126019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770" y="1819418"/>
              <a:ext cx="1628775" cy="609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919" y="2362077"/>
              <a:ext cx="2180475" cy="7175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59241" y="2840164"/>
            <a:ext cx="8227559" cy="1041887"/>
            <a:chOff x="552966" y="3118633"/>
            <a:chExt cx="8227559" cy="104188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190" y="3118633"/>
              <a:ext cx="3534359" cy="790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488184" y="3318334"/>
              <a:ext cx="1292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c</a:t>
              </a:r>
              <a:r>
                <a:rPr lang="en-US" baseline="-25000" dirty="0" err="1" smtClean="0"/>
                <a:t>i,j</a:t>
              </a:r>
              <a:r>
                <a:rPr lang="en-US" dirty="0" smtClean="0"/>
                <a:t> </a:t>
              </a:r>
              <a:r>
                <a:rPr lang="en-US" dirty="0"/>
                <a:t>= 2</a:t>
              </a:r>
              <a:r>
                <a:rPr lang="en-US" baseline="30000" dirty="0"/>
                <a:t>-(i+2j)</a:t>
              </a:r>
              <a:r>
                <a:rPr lang="en-US" dirty="0"/>
                <a:t> 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86400" y="3780568"/>
              <a:ext cx="5281620" cy="379952"/>
              <a:chOff x="686400" y="3716076"/>
              <a:chExt cx="5281620" cy="37995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86400" y="3726696"/>
                <a:ext cx="2109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ono</a:t>
                </a:r>
                <a:r>
                  <a:rPr lang="en-US" b="1" dirty="0" smtClean="0"/>
                  <a:t>z</a:t>
                </a:r>
                <a:r>
                  <a:rPr lang="en-US" dirty="0" smtClean="0"/>
                  <a:t>ygotic twins]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31391" y="3716076"/>
                <a:ext cx="1736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</a:t>
                </a:r>
                <a:r>
                  <a:rPr lang="en-US" b="1" dirty="0" smtClean="0"/>
                  <a:t>D</a:t>
                </a:r>
                <a:r>
                  <a:rPr lang="en-US" dirty="0" smtClean="0"/>
                  <a:t>i</a:t>
                </a:r>
                <a:r>
                  <a:rPr lang="en-US" b="1" dirty="0" smtClean="0"/>
                  <a:t>z</a:t>
                </a:r>
                <a:r>
                  <a:rPr lang="en-US" dirty="0" smtClean="0"/>
                  <a:t>ygotic twins]</a:t>
                </a:r>
                <a:endParaRPr lang="en-US" dirty="0"/>
              </a:p>
            </p:txBody>
          </p:sp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66" y="3118633"/>
              <a:ext cx="3325224" cy="768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2088066" y="6278239"/>
            <a:ext cx="38860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Overestimation of h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by h</a:t>
            </a:r>
            <a:r>
              <a:rPr lang="en-US" sz="2400" b="1" baseline="30000" dirty="0" smtClean="0"/>
              <a:t>2</a:t>
            </a:r>
            <a:r>
              <a:rPr lang="en-US" sz="2400" b="1" baseline="-25000" dirty="0" smtClean="0"/>
              <a:t>pop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44269" y="4787223"/>
            <a:ext cx="1294200" cy="569313"/>
            <a:chOff x="4044269" y="4787223"/>
            <a:chExt cx="1294200" cy="569313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4322178" y="5127891"/>
              <a:ext cx="183147" cy="2286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044269" y="4787223"/>
              <a:ext cx="1294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interactions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4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40" y="5500071"/>
            <a:ext cx="2897986" cy="89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3278" y="328702"/>
            <a:ext cx="619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The Limiting Pathway (LP) model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177093" y="76200"/>
            <a:ext cx="914400" cy="51123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2649" y="813673"/>
            <a:ext cx="69244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Simple non-additive model. Generalization of additive model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Parameterization: LP(k, h</a:t>
            </a:r>
            <a:r>
              <a:rPr lang="en-US" baseline="-25000" dirty="0" smtClean="0"/>
              <a:t>pathway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k 	</a:t>
            </a:r>
            <a:r>
              <a:rPr lang="en-US" dirty="0"/>
              <a:t> </a:t>
            </a:r>
            <a:r>
              <a:rPr lang="en-US" dirty="0" smtClean="0"/>
              <a:t>       –  # of pathways</a:t>
            </a:r>
          </a:p>
          <a:p>
            <a:pPr lvl="1"/>
            <a:r>
              <a:rPr lang="en-US" dirty="0" smtClean="0"/>
              <a:t> h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pathway</a:t>
            </a:r>
            <a:r>
              <a:rPr lang="en-US" dirty="0" smtClean="0"/>
              <a:t>  – heritability of each pathway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	</a:t>
            </a:r>
            <a:r>
              <a:rPr lang="en-US" dirty="0" smtClean="0"/>
              <a:t>        – shared environment in each pathway for relative R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What is the effect on heritability estimates?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200775" y="5250418"/>
            <a:ext cx="2799732" cy="1120312"/>
            <a:chOff x="6200775" y="5250418"/>
            <a:chExt cx="2799732" cy="112031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6200775" y="5435084"/>
              <a:ext cx="533401" cy="1751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812472" y="5250418"/>
              <a:ext cx="166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True heritability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257926" y="6186064"/>
              <a:ext cx="4762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812472" y="6001398"/>
              <a:ext cx="2188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Estimated heritability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14745" y="5729782"/>
            <a:ext cx="2021395" cy="369332"/>
            <a:chOff x="1414745" y="5729782"/>
            <a:chExt cx="2021395" cy="36933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055140" y="5914448"/>
              <a:ext cx="381000" cy="32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14745" y="5729782"/>
              <a:ext cx="1707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ever explained</a:t>
              </a:r>
              <a:endParaRPr lang="en-US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6" y="1249139"/>
            <a:ext cx="5506391" cy="211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67020" y="188942"/>
            <a:ext cx="798003" cy="341159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778" y="690655"/>
            <a:ext cx="875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=0%</a:t>
            </a:r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=50%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495506" y="1291149"/>
            <a:ext cx="212272" cy="250484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477479" y="777563"/>
            <a:ext cx="212272" cy="25048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64947" y="36725"/>
            <a:ext cx="712277" cy="304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2583" y="188942"/>
            <a:ext cx="4660658" cy="4173508"/>
            <a:chOff x="892417" y="188942"/>
            <a:chExt cx="7028668" cy="5627717"/>
          </a:xfrm>
        </p:grpSpPr>
        <p:grpSp>
          <p:nvGrpSpPr>
            <p:cNvPr id="6" name="Group 5"/>
            <p:cNvGrpSpPr/>
            <p:nvPr/>
          </p:nvGrpSpPr>
          <p:grpSpPr>
            <a:xfrm>
              <a:off x="921387" y="188942"/>
              <a:ext cx="6999698" cy="5457825"/>
              <a:chOff x="921387" y="188942"/>
              <a:chExt cx="6999698" cy="5457825"/>
            </a:xfrm>
          </p:grpSpPr>
          <p:pic>
            <p:nvPicPr>
              <p:cNvPr id="4098" name="Picture 2" descr="C:\research\common_disease_model\docs\pnas\genetic_interactions\figs\fig1a.ep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387" y="188942"/>
                <a:ext cx="6999698" cy="5457825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925607" y="5110368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K=1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23551" y="3873095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K=2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68321" y="3389527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K=3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2784" y="2914660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K=4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42499" y="2653507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K=5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63951" y="2005237"/>
                <a:ext cx="5036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K=10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42499" y="2420735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K=6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23551" y="2282236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2"/>
                    </a:solidFill>
                  </a:rPr>
                  <a:t>K=7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797682" y="5447327"/>
              <a:ext cx="32471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Heritability estimate from twins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489385" y="2754194"/>
              <a:ext cx="31329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Overestimation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72720" y="843381"/>
            <a:ext cx="302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[Each point: </a:t>
            </a:r>
            <a:r>
              <a:rPr lang="en-US" dirty="0"/>
              <a:t>LP(k, h</a:t>
            </a:r>
            <a:r>
              <a:rPr lang="en-US" baseline="-25000" dirty="0"/>
              <a:t>pathway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baseline="-25000" dirty="0" err="1"/>
              <a:t>R</a:t>
            </a:r>
            <a:r>
              <a:rPr lang="en-US" dirty="0" smtClean="0"/>
              <a:t>)]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783" y="4956241"/>
            <a:ext cx="428341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30000" dirty="0" smtClean="0"/>
              <a:t>2</a:t>
            </a:r>
            <a:r>
              <a:rPr lang="en-US" sz="2400" b="1" baseline="-25000" dirty="0" smtClean="0"/>
              <a:t>pop</a:t>
            </a:r>
            <a:r>
              <a:rPr lang="en-US" sz="2400" b="1" dirty="0" smtClean="0"/>
              <a:t>  not very sensitive to k. </a:t>
            </a:r>
          </a:p>
          <a:p>
            <a:r>
              <a:rPr lang="en-US" sz="2400" b="1" dirty="0" smtClean="0"/>
              <a:t>Overestimation increases with k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499" y="128688"/>
            <a:ext cx="52245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Phantom heritability for LP models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68645" y="878452"/>
                <a:ext cx="3551506" cy="45457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Thm</a:t>
                </a:r>
                <a:r>
                  <a:rPr lang="en-US" dirty="0"/>
                  <a:t>.: </a:t>
                </a:r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𝑎𝑛𝑡𝑜𝑚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1 as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Sketch:  </a:t>
                </a:r>
              </a:p>
              <a:p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	Take h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pathway</a:t>
                </a:r>
                <a:r>
                  <a:rPr lang="en-US" dirty="0"/>
                  <a:t>=1. Then: </a:t>
                </a:r>
              </a:p>
              <a:p>
                <a:r>
                  <a:rPr lang="en-US" dirty="0"/>
                  <a:t>	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MZ</a:t>
                </a:r>
                <a:r>
                  <a:rPr lang="en-US" dirty="0" smtClean="0"/>
                  <a:t>=1 </a:t>
                </a:r>
                <a:r>
                  <a:rPr lang="en-US" dirty="0"/>
                  <a:t>&gt; 2r</a:t>
                </a:r>
                <a:r>
                  <a:rPr lang="en-US" baseline="-25000" dirty="0"/>
                  <a:t>DZ</a:t>
                </a:r>
                <a:r>
                  <a:rPr lang="en-US" dirty="0"/>
                  <a:t>  </a:t>
                </a:r>
                <a:r>
                  <a:rPr lang="en-US" dirty="0" smtClean="0"/>
                  <a:t>;  h</a:t>
                </a:r>
                <a:r>
                  <a:rPr lang="en-US" baseline="30000" dirty="0" smtClean="0"/>
                  <a:t>2</a:t>
                </a:r>
                <a:r>
                  <a:rPr lang="en-US" baseline="-25000" dirty="0" smtClean="0"/>
                  <a:t>pop</a:t>
                </a:r>
                <a:r>
                  <a:rPr lang="en-US" dirty="0" smtClean="0"/>
                  <a:t>=1</a:t>
                </a:r>
                <a:endParaRPr lang="en-US" dirty="0"/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err="1" smtClean="0"/>
                  <a:t>Corr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, z) decays: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/>
                  <a:t>Limit Theorems for the Maximum Term</a:t>
                </a:r>
                <a:r>
                  <a:rPr lang="en-US" dirty="0"/>
                  <a:t> in </a:t>
                </a:r>
                <a:r>
                  <a:rPr lang="en-US" i="1" dirty="0"/>
                  <a:t>Stationary </a:t>
                </a:r>
                <a:r>
                  <a:rPr lang="en-US" i="1" dirty="0" smtClean="0"/>
                  <a:t>Sequences [Berman</a:t>
                </a:r>
                <a:r>
                  <a:rPr lang="en-US" i="1" dirty="0"/>
                  <a:t>, 1964]</a:t>
                </a:r>
                <a:endParaRPr lang="en-US" dirty="0"/>
              </a:p>
              <a:p>
                <a:r>
                  <a:rPr lang="el-GR" dirty="0" smtClean="0">
                    <a:latin typeface="Times New Roman"/>
                    <a:cs typeface="Times New Roman"/>
                  </a:rPr>
                  <a:t>Σ</a:t>
                </a:r>
                <a:r>
                  <a:rPr lang="en-US" baseline="-25000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z</a:t>
                </a:r>
                <a:r>
                  <a:rPr lang="en-US" baseline="-25000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dirty="0">
                    <a:latin typeface="Times New Roman"/>
                    <a:cs typeface="Times New Roman"/>
                  </a:rPr>
                  <a:t>, </a:t>
                </a:r>
                <a:r>
                  <a:rPr lang="en-US" dirty="0" smtClean="0">
                    <a:latin typeface="Times New Roman"/>
                    <a:cs typeface="Times New Roman"/>
                  </a:rPr>
                  <a:t>min(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z</a:t>
                </a:r>
                <a:r>
                  <a:rPr lang="en-US" baseline="-25000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dirty="0">
                    <a:latin typeface="Times New Roman"/>
                    <a:cs typeface="Times New Roman"/>
                  </a:rPr>
                  <a:t>) </a:t>
                </a:r>
                <a:r>
                  <a:rPr lang="en-US" dirty="0" smtClean="0">
                    <a:latin typeface="Times New Roman"/>
                    <a:cs typeface="Times New Roman"/>
                  </a:rPr>
                  <a:t>asymptotically 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indep</a:t>
                </a:r>
                <a:r>
                  <a:rPr lang="en-US" dirty="0" smtClean="0">
                    <a:latin typeface="Times New Roman"/>
                    <a:cs typeface="Times New Roman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45" y="878452"/>
                <a:ext cx="3551506" cy="4545732"/>
              </a:xfrm>
              <a:prstGeom prst="rect">
                <a:avLst/>
              </a:prstGeom>
              <a:blipFill rotWithShape="1">
                <a:blip r:embed="rId3"/>
                <a:stretch>
                  <a:fillRect l="-1022" t="-400" b="-8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10027" y="3751226"/>
                <a:ext cx="1055994" cy="380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𝑎𝑙𝑙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27" y="3751226"/>
                <a:ext cx="1055994" cy="380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032379" y="1474705"/>
                <a:ext cx="8887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379" y="1474705"/>
                <a:ext cx="8887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961919" y="3941374"/>
            <a:ext cx="276105" cy="167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2699" y="5815814"/>
            <a:ext cx="818467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Real observational data is consistent with non-additive models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64283" y="6301859"/>
            <a:ext cx="595483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Holds for both quantitative and disease traits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83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research\common_disease_model\docs\pnas\genetic_interactions\figs\fig1b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0955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2777" y="114690"/>
            <a:ext cx="522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Twin Correlations for LP models: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175171" y="16718"/>
            <a:ext cx="914400" cy="424543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4236" y="4045978"/>
            <a:ext cx="2649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[Data: P. </a:t>
            </a:r>
            <a:r>
              <a:rPr lang="en-US" dirty="0" err="1" smtClean="0"/>
              <a:t>Visscher</a:t>
            </a:r>
            <a:r>
              <a:rPr lang="en-US" dirty="0" smtClean="0"/>
              <a:t> et. al.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en.  2006] </a:t>
            </a:r>
          </a:p>
          <a:p>
            <a:r>
              <a:rPr lang="en-US" dirty="0" smtClean="0"/>
              <a:t>	[Same LP models]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99" y="5815814"/>
            <a:ext cx="818467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Real observational data is consistent with non-additive models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831522" y="-1"/>
            <a:ext cx="798003" cy="341159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4283" y="6301859"/>
            <a:ext cx="595483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Holds for both quantitative and disease traits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6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3" y="549616"/>
            <a:ext cx="536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Phantom </a:t>
            </a:r>
            <a:r>
              <a:rPr lang="en-US" sz="2400" b="1" dirty="0"/>
              <a:t>h</a:t>
            </a:r>
            <a:r>
              <a:rPr lang="en-US" sz="2400" b="1" dirty="0" smtClean="0"/>
              <a:t>eritability can be close to one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2125" y="1562100"/>
                <a:ext cx="6733190" cy="2883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.: </a:t>
                </a:r>
              </a:p>
              <a:p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As                  , 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𝑎𝑛𝑡𝑜𝑚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1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Proof Sketch:  </a:t>
                </a:r>
              </a:p>
              <a:p>
                <a:endParaRPr lang="en-US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baseline="-25000" dirty="0"/>
                  <a:t>	</a:t>
                </a:r>
                <a:r>
                  <a:rPr lang="en-US" dirty="0" smtClean="0"/>
                  <a:t>Take h</a:t>
                </a:r>
                <a:r>
                  <a:rPr lang="en-US" baseline="30000" dirty="0" smtClean="0"/>
                  <a:t>2</a:t>
                </a:r>
                <a:r>
                  <a:rPr lang="en-US" baseline="-25000" dirty="0" smtClean="0"/>
                  <a:t>pathway</a:t>
                </a:r>
                <a:r>
                  <a:rPr lang="en-US" dirty="0" smtClean="0"/>
                  <a:t>=1. Then: </a:t>
                </a:r>
              </a:p>
              <a:p>
                <a:r>
                  <a:rPr lang="en-US" b="1" dirty="0" smtClean="0"/>
                  <a:t>		</a:t>
                </a:r>
                <a:r>
                  <a:rPr lang="en-US" b="1" dirty="0"/>
                  <a:t>	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MZ</a:t>
                </a:r>
                <a:r>
                  <a:rPr lang="en-US" dirty="0" smtClean="0"/>
                  <a:t>=1 &gt; 2r</a:t>
                </a:r>
                <a:r>
                  <a:rPr lang="en-US" baseline="-25000" dirty="0" smtClean="0"/>
                  <a:t>DZ</a:t>
                </a:r>
                <a:r>
                  <a:rPr lang="en-US" b="1" dirty="0" smtClean="0"/>
                  <a:t>            </a:t>
                </a:r>
                <a:r>
                  <a:rPr lang="en-US" dirty="0" smtClean="0"/>
                  <a:t>h</a:t>
                </a:r>
                <a:r>
                  <a:rPr lang="en-US" baseline="30000" dirty="0" smtClean="0"/>
                  <a:t>2</a:t>
                </a:r>
                <a:r>
                  <a:rPr lang="en-US" baseline="-25000" dirty="0" smtClean="0"/>
                  <a:t>pop</a:t>
                </a:r>
                <a:r>
                  <a:rPr lang="en-US" dirty="0" smtClean="0"/>
                  <a:t>=1</a:t>
                </a:r>
              </a:p>
              <a:p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	</a:t>
                </a:r>
                <a:r>
                  <a:rPr lang="en-US" dirty="0" smtClean="0"/>
                  <a:t>                    because the correlation between each </a:t>
                </a:r>
                <a:r>
                  <a:rPr lang="en-US" dirty="0" err="1" smtClean="0"/>
                  <a:t>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and z decays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5" y="1562100"/>
                <a:ext cx="6733190" cy="2883738"/>
              </a:xfrm>
              <a:prstGeom prst="rect">
                <a:avLst/>
              </a:prstGeom>
              <a:blipFill rotWithShape="1">
                <a:blip r:embed="rId2"/>
                <a:stretch>
                  <a:fillRect l="-724" t="-1057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38375" y="2109676"/>
                <a:ext cx="8887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5" y="2109676"/>
                <a:ext cx="88870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4532334" y="3650298"/>
            <a:ext cx="314325" cy="12115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38375" y="4077491"/>
                <a:ext cx="1055994" cy="380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𝑎𝑙𝑙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5" y="4077491"/>
                <a:ext cx="1055994" cy="380297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022746" y="44458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Limit Theorems for the Maximum Term</a:t>
            </a:r>
            <a:r>
              <a:rPr lang="en-US" sz="1600" dirty="0"/>
              <a:t> in </a:t>
            </a:r>
            <a:r>
              <a:rPr lang="en-US" sz="1600" i="1" dirty="0"/>
              <a:t>Stationary </a:t>
            </a:r>
            <a:r>
              <a:rPr lang="en-US" sz="1600" i="1" dirty="0" smtClean="0"/>
              <a:t>Sequences [Berman, 1964]</a:t>
            </a:r>
            <a:endParaRPr lang="en-US" sz="1600" dirty="0" smtClean="0"/>
          </a:p>
          <a:p>
            <a:endParaRPr lang="en-US" sz="1600" i="1" dirty="0"/>
          </a:p>
          <a:p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z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>
                <a:latin typeface="Times New Roman"/>
                <a:cs typeface="Times New Roman"/>
              </a:rPr>
              <a:t>and </a:t>
            </a:r>
            <a:r>
              <a:rPr lang="en-US" sz="1600" dirty="0" smtClean="0">
                <a:latin typeface="Times New Roman"/>
                <a:cs typeface="Times New Roman"/>
              </a:rPr>
              <a:t>min(</a:t>
            </a:r>
            <a:r>
              <a:rPr lang="en-US" sz="1600" dirty="0" err="1" smtClean="0">
                <a:latin typeface="Times New Roman"/>
                <a:cs typeface="Times New Roman"/>
              </a:rPr>
              <a:t>z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latin typeface="Times New Roman"/>
                <a:cs typeface="Times New Roman"/>
              </a:rPr>
              <a:t>) are asymptotically independent</a:t>
            </a:r>
            <a:endParaRPr lang="en-US" sz="16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95106" y="4267639"/>
            <a:ext cx="212873" cy="167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157458"/>
            <a:ext cx="624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Power to Detect Interactions from Genetic Data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0912" y="1028699"/>
            <a:ext cx="72862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Pairwise</a:t>
            </a:r>
            <a:r>
              <a:rPr lang="en-US" sz="2000" b="1" dirty="0" smtClean="0"/>
              <a:t> Test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Test: </a:t>
            </a:r>
            <a:r>
              <a:rPr lang="el-GR" dirty="0" smtClean="0"/>
              <a:t>χ</a:t>
            </a:r>
            <a:r>
              <a:rPr lang="en-US" baseline="30000" dirty="0" smtClean="0"/>
              <a:t>2 </a:t>
            </a:r>
            <a:r>
              <a:rPr lang="en-US" dirty="0" smtClean="0"/>
              <a:t>on 2x2x2 table (SNP</a:t>
            </a:r>
            <a:r>
              <a:rPr lang="en-US" baseline="-25000" dirty="0" smtClean="0"/>
              <a:t>1</a:t>
            </a:r>
            <a:r>
              <a:rPr lang="en-US" dirty="0" smtClean="0"/>
              <a:t>, SNP</a:t>
            </a:r>
            <a:r>
              <a:rPr lang="en-US" baseline="-25000" dirty="0" smtClean="0"/>
              <a:t>2</a:t>
            </a:r>
            <a:r>
              <a:rPr lang="en-US" dirty="0" smtClean="0"/>
              <a:t>, disease-status)</a:t>
            </a:r>
          </a:p>
          <a:p>
            <a:r>
              <a:rPr lang="en-US" dirty="0"/>
              <a:t>	</a:t>
            </a:r>
            <a:r>
              <a:rPr lang="en-US" dirty="0" smtClean="0"/>
              <a:t>Expected: best-fit additive model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statistic: Non Central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distribution.</a:t>
            </a:r>
            <a:endParaRPr lang="en-US" dirty="0"/>
          </a:p>
          <a:p>
            <a:r>
              <a:rPr lang="en-US" dirty="0" smtClean="0"/>
              <a:t>		t ~ </a:t>
            </a:r>
            <a:r>
              <a:rPr lang="el-GR" dirty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(NCP, 1); </a:t>
            </a:r>
            <a:r>
              <a:rPr lang="en-US" dirty="0"/>
              <a:t>	</a:t>
            </a:r>
            <a:r>
              <a:rPr lang="en-US" dirty="0" smtClean="0"/>
              <a:t>	P-</a:t>
            </a:r>
            <a:r>
              <a:rPr lang="en-US" dirty="0" err="1" smtClean="0"/>
              <a:t>val</a:t>
            </a:r>
            <a:r>
              <a:rPr lang="en-US" dirty="0" smtClean="0"/>
              <a:t> = (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(t, 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NCP ~ (effect-size)x(sample-size)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Marginal effect-size     :  ~</a:t>
            </a:r>
            <a:r>
              <a:rPr lang="el-GR" dirty="0" smtClean="0"/>
              <a:t>β</a:t>
            </a:r>
            <a:r>
              <a:rPr lang="en-US" baseline="-25000" dirty="0" err="1" smtClean="0"/>
              <a:t>i</a:t>
            </a:r>
            <a:r>
              <a:rPr lang="en-US" dirty="0" smtClean="0"/>
              <a:t> (additive effect size)</a:t>
            </a:r>
          </a:p>
          <a:p>
            <a:r>
              <a:rPr lang="en-US" dirty="0"/>
              <a:t> </a:t>
            </a:r>
            <a:r>
              <a:rPr lang="en-US" dirty="0" smtClean="0"/>
              <a:t>    Interaction effect-size  : deviation from </a:t>
            </a:r>
            <a:r>
              <a:rPr lang="en-US" i="1" dirty="0" err="1" smtClean="0"/>
              <a:t>additivity</a:t>
            </a:r>
            <a:r>
              <a:rPr lang="en-US" dirty="0" smtClean="0"/>
              <a:t> of two loci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Main </a:t>
            </a:r>
            <a:r>
              <a:rPr lang="en-US" dirty="0"/>
              <a:t>effects - O(1/n) </a:t>
            </a:r>
            <a:r>
              <a:rPr lang="en-US" dirty="0" smtClean="0"/>
              <a:t> ;  Pairwise interactions </a:t>
            </a:r>
            <a:r>
              <a:rPr lang="en-US" dirty="0"/>
              <a:t>- O(1/n</a:t>
            </a:r>
            <a:r>
              <a:rPr lang="en-US" baseline="30000" dirty="0"/>
              <a:t>2</a:t>
            </a:r>
            <a:r>
              <a:rPr lang="en-US" dirty="0"/>
              <a:t>)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i="1" u="sng" dirty="0"/>
              <a:t>Pathway</a:t>
            </a:r>
            <a:r>
              <a:rPr lang="en-US" b="1" dirty="0"/>
              <a:t> </a:t>
            </a:r>
            <a:r>
              <a:rPr lang="en-US" b="1" dirty="0" smtClean="0"/>
              <a:t>Test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for meta-interaction between two </a:t>
            </a:r>
            <a:r>
              <a:rPr lang="en-US" i="1" dirty="0" smtClean="0"/>
              <a:t>sets</a:t>
            </a:r>
            <a:r>
              <a:rPr lang="en-US" dirty="0" smtClean="0"/>
              <a:t> of SNPs to increase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incorporate prior biological knowledge (pathways)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523" y="6156918"/>
            <a:ext cx="67485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Low power to detect interactions in current studies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57187"/>
              </p:ext>
            </p:extLst>
          </p:nvPr>
        </p:nvGraphicFramePr>
        <p:xfrm>
          <a:off x="6091916" y="1577975"/>
          <a:ext cx="23907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734"/>
                <a:gridCol w="396416"/>
                <a:gridCol w="428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SNP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\ SNP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1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629" y="2090057"/>
            <a:ext cx="266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Plot detection power</a:t>
            </a:r>
            <a:endParaRPr lang="en-US" dirty="0"/>
          </a:p>
        </p:txBody>
      </p:sp>
      <p:pic>
        <p:nvPicPr>
          <p:cNvPr id="3074" name="Picture 2" descr="C:\research\common_disease_model\docs\pnas\genetic_interactions\figs\supp_fig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" y="-206829"/>
            <a:ext cx="7361179" cy="5452771"/>
          </a:xfrm>
          <a:prstGeom prst="rect">
            <a:avLst/>
          </a:prstGeom>
          <a:noFill/>
          <a:ln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9000" y="-331851"/>
            <a:ext cx="914400" cy="424543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96537" y="599494"/>
            <a:ext cx="1937658" cy="1059281"/>
            <a:chOff x="6433456" y="392277"/>
            <a:chExt cx="1937658" cy="10592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946571" y="524394"/>
              <a:ext cx="4245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946569" y="1297669"/>
              <a:ext cx="424543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46571" y="907272"/>
              <a:ext cx="424543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33457" y="392277"/>
              <a:ext cx="1291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Marginal effect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3456" y="762391"/>
              <a:ext cx="1458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Pairwise epistasis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33457" y="1143781"/>
              <a:ext cx="146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Pathway epistasis</a:t>
              </a:r>
              <a:endParaRPr lang="en-US" sz="1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624" y="5102877"/>
            <a:ext cx="336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 explained by single locus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94735" y="1956581"/>
            <a:ext cx="12727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476" y="5274517"/>
            <a:ext cx="451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[Model: LP(3, 80%). 20 SNPs in each pathway.]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625" y="5816410"/>
            <a:ext cx="761133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Power to detect marginal effect: high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Power to detect pairwise interaction effect: 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Improved tests incorporating biological knowledge:  useful, but challenging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463413" y="-206829"/>
            <a:ext cx="929925" cy="299521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53201" y="1638362"/>
            <a:ext cx="2283128" cy="1477328"/>
            <a:chOff x="6553201" y="1638362"/>
            <a:chExt cx="2283128" cy="1477328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6553201" y="2790825"/>
              <a:ext cx="111299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66200" y="1638362"/>
              <a:ext cx="1170129" cy="147732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Greedy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Algorithm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(inclusion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o</a:t>
              </a:r>
              <a:r>
                <a:rPr lang="en-US" dirty="0" smtClean="0">
                  <a:solidFill>
                    <a:schemeClr val="accent1"/>
                  </a:solidFill>
                </a:rPr>
                <a:t>f SNPs in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pathways)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5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53" y="865031"/>
            <a:ext cx="5928179" cy="46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99" y="881948"/>
            <a:ext cx="5724525" cy="451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25" y="104774"/>
            <a:ext cx="498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consistent estimator for Heritability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91" y="690265"/>
            <a:ext cx="4486275" cy="27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9" y="2884706"/>
            <a:ext cx="38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0391" y="592693"/>
            <a:ext cx="567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as function of IBD sharing for LP(k,50%)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4348" y="5321010"/>
            <a:ext cx="37688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genome shared by descent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780" y="2219325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Phenotypic </a:t>
            </a:r>
          </a:p>
          <a:p>
            <a:r>
              <a:rPr lang="en-US" dirty="0" smtClean="0"/>
              <a:t>correlation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50668" y="4372824"/>
            <a:ext cx="1598369" cy="763155"/>
            <a:chOff x="4625381" y="4289860"/>
            <a:chExt cx="1598369" cy="763155"/>
          </a:xfrm>
        </p:grpSpPr>
        <p:sp>
          <p:nvSpPr>
            <p:cNvPr id="15" name="TextBox 14"/>
            <p:cNvSpPr txBox="1"/>
            <p:nvPr/>
          </p:nvSpPr>
          <p:spPr>
            <a:xfrm>
              <a:off x="4851387" y="4289860"/>
              <a:ext cx="13723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DZ-twins, sibs,</a:t>
              </a:r>
            </a:p>
            <a:p>
              <a:r>
                <a:rPr lang="en-US" sz="1400" dirty="0"/>
                <a:t>p</a:t>
              </a:r>
              <a:r>
                <a:rPr lang="en-US" sz="1400" dirty="0" smtClean="0"/>
                <a:t>arent-offspring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625381" y="4772057"/>
              <a:ext cx="293751" cy="280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42458" y="962025"/>
            <a:ext cx="2704404" cy="3019425"/>
            <a:chOff x="4637654" y="1038225"/>
            <a:chExt cx="2751970" cy="273367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637654" y="1038225"/>
              <a:ext cx="2751970" cy="2733675"/>
            </a:xfrm>
            <a:prstGeom prst="line">
              <a:avLst/>
            </a:prstGeom>
            <a:ln w="50800" cap="rnd">
              <a:prstDash val="sysDash"/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46807" y="2938704"/>
              <a:ext cx="1233223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Traditional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 estimates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2332257" y="5135979"/>
            <a:ext cx="258691" cy="282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33238" y="5397484"/>
            <a:ext cx="1064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irst-cousins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48752" y="1245085"/>
            <a:ext cx="339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Heritability: </a:t>
            </a:r>
            <a:r>
              <a:rPr lang="en-US" sz="1400" u="sng" dirty="0" smtClean="0"/>
              <a:t>Change in phenotype similarity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Change in genotypic similarity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54382" y="4689598"/>
            <a:ext cx="2043443" cy="646331"/>
            <a:chOff x="654382" y="4689598"/>
            <a:chExt cx="2043443" cy="646331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966689" y="4912537"/>
              <a:ext cx="731136" cy="281935"/>
            </a:xfrm>
            <a:prstGeom prst="line">
              <a:avLst/>
            </a:prstGeom>
            <a:ln w="50800">
              <a:prstDash val="sysDash"/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54382" y="4689598"/>
              <a:ext cx="1195712" cy="646331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alternative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 estimate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9899" y="6171684"/>
            <a:ext cx="682302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Answer may depend on location of slope estimation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246862" y="4699183"/>
            <a:ext cx="1010895" cy="436796"/>
            <a:chOff x="7389624" y="4620981"/>
            <a:chExt cx="1010895" cy="436796"/>
          </a:xfrm>
        </p:grpSpPr>
        <p:sp>
          <p:nvSpPr>
            <p:cNvPr id="6" name="TextBox 5"/>
            <p:cNvSpPr txBox="1"/>
            <p:nvPr/>
          </p:nvSpPr>
          <p:spPr>
            <a:xfrm>
              <a:off x="7528164" y="4620981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MZ-twins</a:t>
              </a:r>
              <a:endParaRPr lang="en-US" sz="1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89624" y="4857750"/>
              <a:ext cx="219418" cy="2000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227458" y="4372824"/>
            <a:ext cx="1544799" cy="763155"/>
            <a:chOff x="3227458" y="4289860"/>
            <a:chExt cx="1544799" cy="763155"/>
          </a:xfrm>
        </p:grpSpPr>
        <p:sp>
          <p:nvSpPr>
            <p:cNvPr id="18" name="TextBox 17"/>
            <p:cNvSpPr txBox="1"/>
            <p:nvPr/>
          </p:nvSpPr>
          <p:spPr>
            <a:xfrm>
              <a:off x="3521209" y="4289860"/>
              <a:ext cx="12510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</a:t>
              </a:r>
              <a:r>
                <a:rPr lang="en-US" sz="1400" dirty="0" smtClean="0"/>
                <a:t>rand-parents</a:t>
              </a:r>
            </a:p>
            <a:p>
              <a:r>
                <a:rPr lang="en-US" sz="1400" dirty="0" smtClean="0"/>
                <a:t>grand-children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227458" y="4772057"/>
              <a:ext cx="293751" cy="280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72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לבן 2"/>
          <p:cNvSpPr>
            <a:spLocks noChangeArrowheads="1"/>
          </p:cNvSpPr>
          <p:nvPr/>
        </p:nvSpPr>
        <p:spPr bwMode="auto">
          <a:xfrm>
            <a:off x="381000" y="150753"/>
            <a:ext cx="8382000" cy="5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rtl="0"/>
            <a:r>
              <a:rPr lang="en-US" sz="2700" b="1" dirty="0" smtClean="0"/>
              <a:t>Genome </a:t>
            </a:r>
            <a:r>
              <a:rPr lang="en-US" sz="2700" b="1" dirty="0"/>
              <a:t>Wide Association Studies (GWAS)</a:t>
            </a:r>
            <a:endParaRPr lang="he-IL" sz="27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DD1C36-9CD0-45A2-B7F2-F782164F9A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35270" y="1203483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ength: ~3x10</a:t>
            </a:r>
            <a:r>
              <a:rPr lang="en-US" baseline="30000" dirty="0" smtClean="0"/>
              <a:t>9</a:t>
            </a:r>
            <a:endParaRPr lang="en-US" baseline="3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397625" y="1584353"/>
            <a:ext cx="7451337" cy="730194"/>
            <a:chOff x="1397625" y="1625886"/>
            <a:chExt cx="7451337" cy="730194"/>
          </a:xfrm>
        </p:grpSpPr>
        <p:sp>
          <p:nvSpPr>
            <p:cNvPr id="8" name="TextBox 7"/>
            <p:cNvSpPr txBox="1"/>
            <p:nvPr/>
          </p:nvSpPr>
          <p:spPr>
            <a:xfrm>
              <a:off x="1933798" y="1646507"/>
              <a:ext cx="6915164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ACCGAGAGGGTT</a:t>
              </a:r>
              <a:r>
                <a:rPr lang="en-US" b="1" dirty="0" smtClean="0">
                  <a:solidFill>
                    <a:srgbClr val="FF0000"/>
                  </a:solidFill>
                </a:rPr>
                <a:t>C/</a:t>
              </a:r>
              <a:r>
                <a:rPr lang="en-US" b="1" dirty="0" smtClean="0">
                  <a:solidFill>
                    <a:srgbClr val="FFCCCC"/>
                  </a:solidFill>
                </a:rPr>
                <a:t>T</a:t>
              </a:r>
              <a:r>
                <a:rPr lang="en-US" dirty="0" smtClean="0"/>
                <a:t>ACTATACATAGGGGGGGGG</a:t>
              </a:r>
              <a:r>
                <a:rPr lang="en-US" b="1" dirty="0" smtClean="0">
                  <a:solidFill>
                    <a:srgbClr val="FF0000"/>
                  </a:solidFill>
                </a:rPr>
                <a:t>A/</a:t>
              </a:r>
              <a:r>
                <a:rPr lang="en-US" b="1" dirty="0">
                  <a:solidFill>
                    <a:srgbClr val="FFCCCC"/>
                  </a:solidFill>
                </a:rPr>
                <a:t>T</a:t>
              </a:r>
              <a:r>
                <a:rPr lang="en-US" dirty="0" smtClean="0"/>
                <a:t>GTACGGGA</a:t>
              </a:r>
              <a:r>
                <a:rPr lang="en-US" b="1" dirty="0" smtClean="0">
                  <a:solidFill>
                    <a:srgbClr val="FF0000"/>
                  </a:solidFill>
                </a:rPr>
                <a:t>G/</a:t>
              </a:r>
              <a:r>
                <a:rPr lang="en-US" b="1" dirty="0">
                  <a:solidFill>
                    <a:srgbClr val="FFCCCC"/>
                  </a:solidFill>
                </a:rPr>
                <a:t>C</a:t>
              </a:r>
              <a:r>
                <a:rPr lang="en-US" dirty="0" smtClean="0"/>
                <a:t>AGGA</a:t>
              </a:r>
              <a:endParaRPr lang="en-US" dirty="0"/>
            </a:p>
          </p:txBody>
        </p:sp>
        <p:pic>
          <p:nvPicPr>
            <p:cNvPr id="11310" name="Picture 4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97625" y="1625886"/>
              <a:ext cx="305515" cy="73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8" name="TextBox 52"/>
          <p:cNvSpPr txBox="1">
            <a:spLocks noChangeArrowheads="1"/>
          </p:cNvSpPr>
          <p:nvPr/>
        </p:nvSpPr>
        <p:spPr bwMode="auto">
          <a:xfrm>
            <a:off x="1860862" y="658574"/>
            <a:ext cx="5574408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rtl="0"/>
            <a:r>
              <a:rPr lang="en-US" sz="2400" dirty="0" smtClean="0"/>
              <a:t>Single Nucleotide Polymorphism (SNP)</a:t>
            </a:r>
            <a:endParaRPr lang="he-IL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43582" y="3674587"/>
            <a:ext cx="4067727" cy="3140317"/>
            <a:chOff x="2043582" y="3674587"/>
            <a:chExt cx="4067727" cy="3140317"/>
          </a:xfrm>
        </p:grpSpPr>
        <p:sp>
          <p:nvSpPr>
            <p:cNvPr id="134" name="TextBox 133"/>
            <p:cNvSpPr txBox="1"/>
            <p:nvPr/>
          </p:nvSpPr>
          <p:spPr>
            <a:xfrm>
              <a:off x="3913271" y="3788109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0010110010001000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913270" y="6171684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0010101000101010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913271" y="5524469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1110101011101011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96427" y="4731350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1101010010111110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913271" y="4074360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0011110011100010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903746" y="5030793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0011100011101011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913271" y="5768908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0000101011101011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03746" y="6445572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1000101011100010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115" name="Picture 40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47937" y="4562218"/>
              <a:ext cx="247322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" name="Picture 4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62485" y="5506808"/>
              <a:ext cx="218225" cy="56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4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43582" y="6229230"/>
              <a:ext cx="341886" cy="43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" name="Picture 4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47937" y="3674587"/>
              <a:ext cx="228600" cy="73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1" name="TextBox 150"/>
          <p:cNvSpPr txBox="1"/>
          <p:nvPr/>
        </p:nvSpPr>
        <p:spPr>
          <a:xfrm>
            <a:off x="4479915" y="123094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enotype</a:t>
            </a:r>
            <a:endParaRPr lang="en-US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941589" y="2024046"/>
            <a:ext cx="6915164" cy="1539336"/>
            <a:chOff x="1941589" y="2024046"/>
            <a:chExt cx="6915164" cy="1539336"/>
          </a:xfrm>
        </p:grpSpPr>
        <p:sp>
          <p:nvSpPr>
            <p:cNvPr id="144" name="TextBox 143"/>
            <p:cNvSpPr txBox="1"/>
            <p:nvPr/>
          </p:nvSpPr>
          <p:spPr>
            <a:xfrm>
              <a:off x="3913270" y="3194050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FF0000"/>
                  </a:solidFill>
                </a:rPr>
                <a:t>000110110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101111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69926" y="2897063"/>
              <a:ext cx="966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[Maternal]</a:t>
              </a:r>
              <a:endParaRPr lang="en-US" sz="14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72116" y="3194050"/>
              <a:ext cx="901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[Paternal]</a:t>
              </a:r>
              <a:endParaRPr lang="en-US" sz="14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941589" y="2024046"/>
              <a:ext cx="6915164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ACCGAGAGGGTT</a:t>
              </a:r>
              <a:r>
                <a:rPr lang="en-US" b="1" dirty="0" smtClean="0">
                  <a:solidFill>
                    <a:srgbClr val="FF0000"/>
                  </a:solidFill>
                </a:rPr>
                <a:t>C/</a:t>
              </a:r>
              <a:r>
                <a:rPr lang="en-US" b="1" dirty="0" smtClean="0">
                  <a:solidFill>
                    <a:srgbClr val="FFCCCC"/>
                  </a:solidFill>
                </a:rPr>
                <a:t>T</a:t>
              </a:r>
              <a:r>
                <a:rPr lang="en-US" dirty="0" smtClean="0"/>
                <a:t>ACTATACATAGGGGGGGGG</a:t>
              </a:r>
              <a:r>
                <a:rPr lang="en-US" b="1" dirty="0">
                  <a:solidFill>
                    <a:srgbClr val="FFCCCC"/>
                  </a:solidFill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</a:rPr>
                <a:t>/</a:t>
              </a:r>
              <a:r>
                <a:rPr lang="en-US" b="1" dirty="0">
                  <a:solidFill>
                    <a:srgbClr val="FF0000"/>
                  </a:solidFill>
                </a:rPr>
                <a:t>T</a:t>
              </a:r>
              <a:r>
                <a:rPr lang="en-US" dirty="0" smtClean="0"/>
                <a:t>GTACGGGA</a:t>
              </a:r>
              <a:r>
                <a:rPr lang="en-US" b="1" dirty="0">
                  <a:solidFill>
                    <a:srgbClr val="FFCCCC"/>
                  </a:solidFill>
                </a:rPr>
                <a:t>G</a:t>
              </a:r>
              <a:r>
                <a:rPr lang="en-US" b="1" dirty="0" smtClean="0">
                  <a:solidFill>
                    <a:srgbClr val="FF0000"/>
                  </a:solidFill>
                </a:rPr>
                <a:t>/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dirty="0" smtClean="0"/>
                <a:t>AGGA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09480" y="1949450"/>
            <a:ext cx="6619820" cy="1510240"/>
            <a:chOff x="2009480" y="1949450"/>
            <a:chExt cx="6619820" cy="1510240"/>
          </a:xfrm>
        </p:grpSpPr>
        <p:sp>
          <p:nvSpPr>
            <p:cNvPr id="143" name="TextBox 142"/>
            <p:cNvSpPr txBox="1"/>
            <p:nvPr/>
          </p:nvSpPr>
          <p:spPr>
            <a:xfrm>
              <a:off x="7306758" y="2866285"/>
              <a:ext cx="1322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ength: ~10</a:t>
              </a:r>
              <a:r>
                <a:rPr lang="en-US" baseline="30000" dirty="0" smtClean="0"/>
                <a:t>6</a:t>
              </a:r>
              <a:endParaRPr lang="en-US" baseline="300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09480" y="1949450"/>
              <a:ext cx="5905798" cy="1510240"/>
              <a:chOff x="2009480" y="1949450"/>
              <a:chExt cx="5905798" cy="151024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800475" y="1949450"/>
                <a:ext cx="4114803" cy="970776"/>
                <a:chOff x="3800475" y="1949450"/>
                <a:chExt cx="4114803" cy="970776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3800475" y="1990983"/>
                  <a:ext cx="1000125" cy="9292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H="1">
                  <a:off x="4924426" y="1990983"/>
                  <a:ext cx="1557338" cy="9292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/>
                <p:nvPr/>
              </p:nvCxnSpPr>
              <p:spPr>
                <a:xfrm flipH="1">
                  <a:off x="5081202" y="1949450"/>
                  <a:ext cx="2834076" cy="9707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3913271" y="2854558"/>
                <a:ext cx="2198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0010101011101010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pic>
            <p:nvPicPr>
              <p:cNvPr id="162" name="Picture 46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009480" y="2729496"/>
                <a:ext cx="305515" cy="730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3639357" y="1324347"/>
            <a:ext cx="5209604" cy="5438403"/>
            <a:chOff x="3639357" y="1324347"/>
            <a:chExt cx="5209604" cy="5438403"/>
          </a:xfrm>
        </p:grpSpPr>
        <p:grpSp>
          <p:nvGrpSpPr>
            <p:cNvPr id="55" name="Group 54"/>
            <p:cNvGrpSpPr/>
            <p:nvPr/>
          </p:nvGrpSpPr>
          <p:grpSpPr>
            <a:xfrm>
              <a:off x="4688666" y="2471384"/>
              <a:ext cx="241530" cy="369332"/>
              <a:chOff x="7337364" y="3855018"/>
              <a:chExt cx="241530" cy="36933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435270" y="4039684"/>
                <a:ext cx="45719" cy="1846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337364" y="3855018"/>
                <a:ext cx="241530" cy="2112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738687" y="2902857"/>
              <a:ext cx="123825" cy="385989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1000"/>
              </a:schemeClr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20" idx="1"/>
            </p:cNvCxnSpPr>
            <p:nvPr/>
          </p:nvCxnSpPr>
          <p:spPr>
            <a:xfrm flipH="1" flipV="1">
              <a:off x="5041126" y="4486275"/>
              <a:ext cx="2578524" cy="14154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19650" y="5578532"/>
              <a:ext cx="1229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Significant</a:t>
              </a:r>
            </a:p>
            <a:p>
              <a:r>
                <a:rPr lang="en-US" dirty="0"/>
                <a:t>a</a:t>
              </a:r>
              <a:r>
                <a:rPr lang="en-US" dirty="0" smtClean="0"/>
                <a:t>ssociation</a:t>
              </a:r>
              <a:endParaRPr lang="en-US" dirty="0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639357" y="1324347"/>
              <a:ext cx="241530" cy="369332"/>
              <a:chOff x="7337364" y="3855018"/>
              <a:chExt cx="241530" cy="369332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7435270" y="4039684"/>
                <a:ext cx="45719" cy="1846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337364" y="3855018"/>
                <a:ext cx="241530" cy="2112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9234" y="1120229"/>
            <a:ext cx="1851628" cy="5438777"/>
            <a:chOff x="202254" y="1120229"/>
            <a:chExt cx="1851628" cy="5438777"/>
          </a:xfrm>
        </p:grpSpPr>
        <p:sp>
          <p:nvSpPr>
            <p:cNvPr id="58" name="TextBox 57"/>
            <p:cNvSpPr txBox="1"/>
            <p:nvPr/>
          </p:nvSpPr>
          <p:spPr>
            <a:xfrm>
              <a:off x="285960" y="2393378"/>
              <a:ext cx="80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</a:t>
              </a:r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152673" y="2379051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Disease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02254" y="1120229"/>
              <a:ext cx="1284556" cy="5438777"/>
              <a:chOff x="202254" y="1120229"/>
              <a:chExt cx="1284556" cy="543877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65001" y="1120229"/>
                <a:ext cx="1221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Phenotype</a:t>
                </a:r>
                <a:endParaRPr lang="en-US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34221" y="6189674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1.33 m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42280" y="5554704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1.63 m</a:t>
                </a:r>
                <a:endParaRPr lang="en-US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02254" y="4756171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1.74 m</a:t>
                </a:r>
                <a:endParaRPr lang="en-US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42281" y="3876830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1.84 m</a:t>
                </a:r>
                <a:endParaRPr lang="en-US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34567" y="2920226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1.68 m</a:t>
                </a:r>
                <a:endParaRPr lang="en-US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241798" y="2909927"/>
            <a:ext cx="345696" cy="3650982"/>
            <a:chOff x="1241798" y="2909927"/>
            <a:chExt cx="345696" cy="3650982"/>
          </a:xfrm>
        </p:grpSpPr>
        <p:sp>
          <p:nvSpPr>
            <p:cNvPr id="61" name="TextBox 60"/>
            <p:cNvSpPr txBox="1"/>
            <p:nvPr/>
          </p:nvSpPr>
          <p:spPr>
            <a:xfrm>
              <a:off x="1249187" y="290992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250542" y="559071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41798" y="619157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250542" y="388969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N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250542" y="479219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764639" y="2921310"/>
            <a:ext cx="316563" cy="212194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0334"/>
            <a:ext cx="498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consistent estimator for Heritability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2122" y="938244"/>
            <a:ext cx="533883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variation in Identity-by-descent (IBD) sharing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Intuition:  larger IBD -&gt; more similar phenotype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Model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Ancestral population: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Current population: </a:t>
            </a:r>
          </a:p>
          <a:p>
            <a:endParaRPr lang="en-US" dirty="0" smtClean="0"/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  <a:p>
            <a:endParaRPr lang="en-US" dirty="0" smtClean="0"/>
          </a:p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……….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IBD – fraction coming from same ancestor (same color)</a:t>
            </a:r>
            <a:endParaRPr lang="en-US" b="1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20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952625" y="3095623"/>
            <a:ext cx="5915025" cy="161926"/>
            <a:chOff x="1952625" y="1866898"/>
            <a:chExt cx="5915025" cy="161926"/>
          </a:xfrm>
        </p:grpSpPr>
        <p:sp>
          <p:nvSpPr>
            <p:cNvPr id="5" name="Rectangle 4"/>
            <p:cNvSpPr/>
            <p:nvPr/>
          </p:nvSpPr>
          <p:spPr>
            <a:xfrm>
              <a:off x="1952625" y="1885949"/>
              <a:ext cx="942975" cy="142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4497" y="1881186"/>
              <a:ext cx="942975" cy="14287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4304" y="1866898"/>
              <a:ext cx="942975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34051" y="1881185"/>
              <a:ext cx="942975" cy="142875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24675" y="1885949"/>
              <a:ext cx="942975" cy="14287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60380" y="4314822"/>
            <a:ext cx="1672022" cy="714378"/>
            <a:chOff x="2460380" y="4314822"/>
            <a:chExt cx="1672022" cy="714378"/>
          </a:xfrm>
        </p:grpSpPr>
        <p:sp>
          <p:nvSpPr>
            <p:cNvPr id="11" name="Rectangle 10"/>
            <p:cNvSpPr/>
            <p:nvPr/>
          </p:nvSpPr>
          <p:spPr>
            <a:xfrm>
              <a:off x="2460380" y="4319586"/>
              <a:ext cx="1657541" cy="14287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60380" y="4324346"/>
              <a:ext cx="235743" cy="13811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6123" y="4314822"/>
              <a:ext cx="326423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2546" y="4324346"/>
              <a:ext cx="238125" cy="142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671" y="4324346"/>
              <a:ext cx="326423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7095" y="4324346"/>
              <a:ext cx="225836" cy="142875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74667" y="4886325"/>
              <a:ext cx="1657541" cy="14287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9190" y="4886324"/>
              <a:ext cx="163212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7371" y="4886323"/>
              <a:ext cx="441819" cy="142875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17808" y="4886322"/>
              <a:ext cx="309563" cy="142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82065" y="4886323"/>
              <a:ext cx="235743" cy="13811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79619" y="4886325"/>
              <a:ext cx="309563" cy="138113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591475" y="4457697"/>
              <a:ext cx="202214" cy="428625"/>
              <a:chOff x="3464529" y="3076572"/>
              <a:chExt cx="202214" cy="42862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666743" y="3086096"/>
                <a:ext cx="0" cy="41910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464529" y="3076572"/>
                <a:ext cx="0" cy="41910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60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0334"/>
            <a:ext cx="498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consistent estimator for Heritability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2123" y="1119219"/>
            <a:ext cx="5887061" cy="36009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l-GR" dirty="0" smtClean="0"/>
              <a:t>κ</a:t>
            </a:r>
            <a:r>
              <a:rPr lang="en-US" baseline="-25000" dirty="0" smtClean="0"/>
              <a:t>0</a:t>
            </a:r>
            <a:r>
              <a:rPr lang="en-US" dirty="0" smtClean="0"/>
              <a:t> – </a:t>
            </a:r>
            <a:r>
              <a:rPr lang="en-US" i="1" dirty="0" smtClean="0"/>
              <a:t>average</a:t>
            </a:r>
            <a:r>
              <a:rPr lang="en-US" dirty="0" smtClean="0"/>
              <a:t> fraction of the genome shared (in large blocks) </a:t>
            </a:r>
          </a:p>
          <a:p>
            <a:r>
              <a:rPr lang="en-US" dirty="0" smtClean="0"/>
              <a:t>		between two Individuals.</a:t>
            </a:r>
          </a:p>
          <a:p>
            <a:r>
              <a:rPr lang="en-US" dirty="0" smtClean="0"/>
              <a:t>ρ(</a:t>
            </a:r>
            <a:r>
              <a:rPr lang="el-GR" dirty="0" smtClean="0"/>
              <a:t>κ</a:t>
            </a:r>
            <a:r>
              <a:rPr lang="en-US" baseline="-25000" dirty="0" smtClean="0"/>
              <a:t>0</a:t>
            </a:r>
            <a:r>
              <a:rPr lang="en-US" dirty="0" smtClean="0"/>
              <a:t>) – correlation in trait’s phenotype for pairs of individuals</a:t>
            </a:r>
          </a:p>
          <a:p>
            <a:r>
              <a:rPr lang="en-US" dirty="0" smtClean="0"/>
              <a:t>		with IBD sharing level </a:t>
            </a:r>
            <a:r>
              <a:rPr lang="el-GR" dirty="0"/>
              <a:t>κ</a:t>
            </a:r>
            <a:r>
              <a:rPr lang="en-US" baseline="-25000" dirty="0" smtClean="0"/>
              <a:t>0.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Thm</a:t>
            </a:r>
            <a:r>
              <a:rPr lang="en-US" b="1" dirty="0" smtClean="0"/>
              <a:t>.: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Proof idea: </a:t>
            </a:r>
            <a:r>
              <a:rPr lang="en-US" b="1" i="1" dirty="0" smtClean="0"/>
              <a:t>  (</a:t>
            </a:r>
            <a:r>
              <a:rPr lang="en-US" b="1" i="1" dirty="0" err="1" smtClean="0"/>
              <a:t>i</a:t>
            </a:r>
            <a:r>
              <a:rPr lang="en-US" b="1" i="1" dirty="0" smtClean="0"/>
              <a:t>) </a:t>
            </a:r>
            <a:r>
              <a:rPr lang="en-US" dirty="0" smtClean="0"/>
              <a:t>Interactions vanish for unrelated individuals.</a:t>
            </a:r>
          </a:p>
          <a:p>
            <a:r>
              <a:rPr lang="en-US" dirty="0"/>
              <a:t>	</a:t>
            </a:r>
            <a:r>
              <a:rPr lang="en-US" dirty="0" smtClean="0"/>
              <a:t>     	     </a:t>
            </a:r>
            <a:r>
              <a:rPr lang="en-US" b="1" i="1" dirty="0" smtClean="0"/>
              <a:t>(ii)</a:t>
            </a:r>
            <a:r>
              <a:rPr lang="en-US" dirty="0" smtClean="0"/>
              <a:t> Z, Z</a:t>
            </a:r>
            <a:r>
              <a:rPr lang="en-US" baseline="-25000" dirty="0" smtClean="0"/>
              <a:t>R</a:t>
            </a:r>
            <a:r>
              <a:rPr lang="en-US" dirty="0" smtClean="0"/>
              <a:t> are conditionally independent at </a:t>
            </a:r>
            <a:r>
              <a:rPr lang="el-GR" dirty="0" smtClean="0"/>
              <a:t>κ</a:t>
            </a:r>
            <a:r>
              <a:rPr lang="en-US" baseline="-25000" dirty="0" smtClean="0"/>
              <a:t>0.</a:t>
            </a:r>
            <a:r>
              <a:rPr lang="en-US" dirty="0" smtClean="0"/>
              <a:t> </a:t>
            </a:r>
          </a:p>
          <a:p>
            <a:endParaRPr lang="en-US" baseline="-25000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22" y="2664923"/>
            <a:ext cx="3891154" cy="89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0073" y="4443948"/>
            <a:ext cx="8086727" cy="214417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Advantages</a:t>
            </a:r>
            <a:r>
              <a:rPr lang="en-US" sz="2000" dirty="0"/>
              <a:t>: </a:t>
            </a:r>
          </a:p>
          <a:p>
            <a:r>
              <a:rPr lang="en-US" sz="2000" b="1" dirty="0"/>
              <a:t>	1. Not confounded by genetic interactions and shared environment</a:t>
            </a:r>
          </a:p>
          <a:p>
            <a:r>
              <a:rPr lang="en-US" sz="2000" b="1" dirty="0"/>
              <a:t>	2. No ascertainment biases (recruiting twins ..) – </a:t>
            </a:r>
          </a:p>
          <a:p>
            <a:r>
              <a:rPr lang="en-US" sz="2000" b="1" dirty="0"/>
              <a:t>	     can attain larger sample sizes</a:t>
            </a:r>
          </a:p>
          <a:p>
            <a:r>
              <a:rPr lang="en-US" sz="2000" b="1" dirty="0"/>
              <a:t>	3. Can be measured on the same population in </a:t>
            </a:r>
          </a:p>
          <a:p>
            <a:r>
              <a:rPr lang="en-US" sz="2000" b="1" dirty="0"/>
              <a:t>	     which SNPs are discovered</a:t>
            </a:r>
          </a:p>
          <a:p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106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742" y="133461"/>
            <a:ext cx="583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consistent estimator for Heritability: Proof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31103"/>
            <a:ext cx="2605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1. Genotypic correlation:</a:t>
            </a:r>
            <a:endParaRPr lang="en-US" b="1" dirty="0"/>
          </a:p>
          <a:p>
            <a:endParaRPr lang="en-US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494942"/>
            <a:ext cx="4657725" cy="97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75" y="2472898"/>
            <a:ext cx="6738087" cy="89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3549650"/>
            <a:ext cx="68008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6100" y="1494942"/>
            <a:ext cx="165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Joint genotypic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distribution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6625" y="1192768"/>
            <a:ext cx="2061911" cy="625339"/>
            <a:chOff x="3476625" y="1192768"/>
            <a:chExt cx="2061911" cy="62533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156559" y="1562100"/>
              <a:ext cx="139216" cy="2560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76625" y="1192768"/>
              <a:ext cx="2061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Product distribution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90836" y="2191092"/>
            <a:ext cx="7313616" cy="1801360"/>
            <a:chOff x="1890836" y="2191092"/>
            <a:chExt cx="7313616" cy="1801360"/>
          </a:xfrm>
        </p:grpSpPr>
        <p:grpSp>
          <p:nvGrpSpPr>
            <p:cNvPr id="14" name="Group 13"/>
            <p:cNvGrpSpPr/>
            <p:nvPr/>
          </p:nvGrpSpPr>
          <p:grpSpPr>
            <a:xfrm>
              <a:off x="7676470" y="3152775"/>
              <a:ext cx="1527982" cy="839677"/>
              <a:chOff x="7676470" y="3152775"/>
              <a:chExt cx="1527982" cy="83967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7676470" y="3152775"/>
                <a:ext cx="291192" cy="2155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676470" y="3346121"/>
                <a:ext cx="15279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Full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independence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890836" y="2191092"/>
              <a:ext cx="173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Full dependence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476625" y="2472898"/>
              <a:ext cx="590550" cy="1750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429375" y="5058459"/>
            <a:ext cx="2019252" cy="761316"/>
            <a:chOff x="6276975" y="4906059"/>
            <a:chExt cx="2019252" cy="761316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6276975" y="5229225"/>
              <a:ext cx="733425" cy="438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51362" y="4906059"/>
              <a:ext cx="1144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Hamming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weight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7649" y="4771340"/>
            <a:ext cx="1533526" cy="1200329"/>
            <a:chOff x="247649" y="4771340"/>
            <a:chExt cx="1533526" cy="120032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166812" y="5600700"/>
              <a:ext cx="614363" cy="219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7649" y="4771340"/>
              <a:ext cx="1226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Sum over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All 2</a:t>
              </a:r>
              <a:r>
                <a:rPr lang="en-US" baseline="30000" dirty="0" smtClean="0">
                  <a:solidFill>
                    <a:schemeClr val="accent1"/>
                  </a:solidFill>
                </a:rPr>
                <a:t>n</a:t>
              </a:r>
              <a:r>
                <a:rPr lang="en-US" dirty="0" smtClean="0">
                  <a:solidFill>
                    <a:schemeClr val="accent1"/>
                  </a:solidFill>
                </a:rPr>
                <a:t> binary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vectors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3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442" y="638159"/>
            <a:ext cx="270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Phenotypic correlation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5" y="1644273"/>
            <a:ext cx="7991475" cy="96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6425" y="116531"/>
            <a:ext cx="583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consistent estimator for Heritability: Proof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2999989"/>
            <a:ext cx="6267451" cy="96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7" y="4762176"/>
            <a:ext cx="8943975" cy="64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2" y="5448232"/>
            <a:ext cx="63341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9944" y="2880925"/>
            <a:ext cx="2221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Substitute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Genotypic correlation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 derivative formula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l-GR" dirty="0" smtClean="0">
                <a:solidFill>
                  <a:schemeClr val="accent1"/>
                </a:solidFill>
              </a:rPr>
              <a:t>ε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terms vanish)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74054" y="4024699"/>
            <a:ext cx="1527982" cy="866002"/>
            <a:chOff x="2455459" y="3591698"/>
            <a:chExt cx="1527982" cy="8660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219450" y="4114800"/>
              <a:ext cx="180975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55459" y="3591698"/>
              <a:ext cx="1527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Conditional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independence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091788" y="5862430"/>
            <a:ext cx="315176" cy="2334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0886" y="2630657"/>
            <a:ext cx="2072042" cy="659844"/>
            <a:chOff x="702291" y="2197656"/>
            <a:chExt cx="2072042" cy="65984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00200" y="2566988"/>
              <a:ext cx="276225" cy="290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2291" y="2197656"/>
              <a:ext cx="2072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Sum over n+1 terms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4746" y="1109276"/>
            <a:ext cx="2476640" cy="634572"/>
            <a:chOff x="2314561" y="3771781"/>
            <a:chExt cx="2476640" cy="61049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2924175" y="4114800"/>
              <a:ext cx="295276" cy="267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314561" y="3771781"/>
              <a:ext cx="247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Condition on genotypes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80024" y="1175366"/>
            <a:ext cx="2513830" cy="607918"/>
            <a:chOff x="2380413" y="3650695"/>
            <a:chExt cx="2513830" cy="584849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924175" y="3968071"/>
              <a:ext cx="295276" cy="267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80413" y="3650695"/>
              <a:ext cx="2513830" cy="355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Condition on IBD sharing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2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research\common_disease_model\docs\pnas\genetic_interactions\figs\supp_fig8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8" y="352651"/>
            <a:ext cx="7229836" cy="51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21818"/>
            <a:ext cx="24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Simulation results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97755" y="651270"/>
            <a:ext cx="1257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Model: </a:t>
            </a:r>
          </a:p>
          <a:p>
            <a:r>
              <a:rPr lang="en-US" dirty="0" smtClean="0"/>
              <a:t>LP(4</a:t>
            </a:r>
            <a:r>
              <a:rPr lang="en-US" dirty="0"/>
              <a:t>, 50</a:t>
            </a:r>
            <a:r>
              <a:rPr lang="en-US" dirty="0" smtClean="0"/>
              <a:t>%)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2</a:t>
            </a:r>
            <a:r>
              <a:rPr lang="en-US" dirty="0" smtClean="0"/>
              <a:t> = 0.256</a:t>
            </a:r>
          </a:p>
          <a:p>
            <a:r>
              <a:rPr lang="en-US" dirty="0"/>
              <a:t>h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pop</a:t>
            </a:r>
            <a:r>
              <a:rPr lang="en-US" dirty="0" smtClean="0"/>
              <a:t> = 0.54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9725" y="5966707"/>
            <a:ext cx="50816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Unbiased estimator for a finite 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9725" y="4697015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/>
              <a:t>κ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829425" y="3162984"/>
            <a:ext cx="224151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Algorithm for  </a:t>
            </a:r>
          </a:p>
          <a:p>
            <a:r>
              <a:rPr lang="en-US" i="1" dirty="0">
                <a:solidFill>
                  <a:schemeClr val="accent1"/>
                </a:solidFill>
              </a:rPr>
              <a:t>w</a:t>
            </a:r>
            <a:r>
              <a:rPr lang="en-US" i="1" dirty="0" smtClean="0">
                <a:solidFill>
                  <a:schemeClr val="accent1"/>
                </a:solidFill>
              </a:rPr>
              <a:t>eighted</a:t>
            </a:r>
            <a:r>
              <a:rPr lang="en-US" dirty="0" smtClean="0">
                <a:solidFill>
                  <a:schemeClr val="accent1"/>
                </a:solidFill>
              </a:rPr>
              <a:t> regression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(correlation structure </a:t>
            </a:r>
          </a:p>
          <a:p>
            <a:r>
              <a:rPr lang="en-US" dirty="0">
                <a:solidFill>
                  <a:schemeClr val="accent1"/>
                </a:solidFill>
              </a:rPr>
              <a:t>f</a:t>
            </a:r>
            <a:r>
              <a:rPr lang="en-US" dirty="0" smtClean="0">
                <a:solidFill>
                  <a:schemeClr val="accent1"/>
                </a:solidFill>
              </a:rPr>
              <a:t>or all pairs)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3837" y="5344894"/>
            <a:ext cx="341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(n=1000, averaged 1000 iteration)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8275" y="2926543"/>
                <a:ext cx="2206438" cy="106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pairs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Shown mean and std.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At each IBD bin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2926543"/>
                <a:ext cx="2206438" cy="1060868"/>
              </a:xfrm>
              <a:prstGeom prst="rect">
                <a:avLst/>
              </a:prstGeom>
              <a:blipFill rotWithShape="1">
                <a:blip r:embed="rId3"/>
                <a:stretch>
                  <a:fillRect l="-2486" r="-1934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8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598" y="416863"/>
            <a:ext cx="682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consistent estimator for Heritability (disease case)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3465" y="1093371"/>
            <a:ext cx="648280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</a:t>
            </a:r>
            <a:r>
              <a:rPr lang="en-US" baseline="-25000" dirty="0" smtClean="0"/>
              <a:t>0</a:t>
            </a:r>
            <a:r>
              <a:rPr lang="en-US" dirty="0" smtClean="0"/>
              <a:t> – fraction of the genome shared (in large blocks) between two </a:t>
            </a:r>
          </a:p>
          <a:p>
            <a:r>
              <a:rPr lang="en-US" dirty="0" smtClean="0"/>
              <a:t>Individuals.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ρ</a:t>
            </a:r>
            <a:r>
              <a:rPr lang="en-US" baseline="-25000" dirty="0" smtClean="0">
                <a:latin typeface="Times New Roman"/>
                <a:cs typeface="Times New Roman"/>
              </a:rPr>
              <a:t>∆</a:t>
            </a:r>
            <a:r>
              <a:rPr lang="en-US" dirty="0" smtClean="0"/>
              <a:t>(</a:t>
            </a:r>
            <a:r>
              <a:rPr lang="el-GR" dirty="0" smtClean="0"/>
              <a:t>κ</a:t>
            </a:r>
            <a:r>
              <a:rPr lang="en-US" baseline="-25000" dirty="0" smtClean="0"/>
              <a:t>0</a:t>
            </a:r>
            <a:r>
              <a:rPr lang="en-US" dirty="0" smtClean="0"/>
              <a:t>) – correlation for pairs of individuals With IBD sharing level </a:t>
            </a:r>
            <a:r>
              <a:rPr lang="el-GR" dirty="0"/>
              <a:t>κ</a:t>
            </a:r>
            <a:r>
              <a:rPr lang="en-US" baseline="-25000" dirty="0" smtClean="0"/>
              <a:t>0.</a:t>
            </a:r>
          </a:p>
          <a:p>
            <a:r>
              <a:rPr lang="en-US" dirty="0" smtClean="0"/>
              <a:t>µ - prevalence in population;  </a:t>
            </a:r>
          </a:p>
          <a:p>
            <a:r>
              <a:rPr lang="en-US" dirty="0" smtClean="0"/>
              <a:t>µ</a:t>
            </a:r>
            <a:r>
              <a:rPr lang="en-US" baseline="-25000" dirty="0" smtClean="0"/>
              <a:t>cc</a:t>
            </a:r>
            <a:r>
              <a:rPr lang="en-US" dirty="0" smtClean="0"/>
              <a:t> – fraction of cases in study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Thm</a:t>
            </a:r>
            <a:r>
              <a:rPr lang="en-US" b="1" dirty="0" smtClean="0"/>
              <a:t>.:  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Proof: </a:t>
            </a:r>
            <a:r>
              <a:rPr lang="en-US" b="1" i="1" dirty="0" smtClean="0"/>
              <a:t> </a:t>
            </a:r>
            <a:r>
              <a:rPr lang="en-US" i="1" dirty="0" smtClean="0"/>
              <a:t>(1.) liability-threshold transformation</a:t>
            </a:r>
          </a:p>
          <a:p>
            <a:r>
              <a:rPr lang="en-US" i="1" dirty="0"/>
              <a:t>	 </a:t>
            </a:r>
            <a:r>
              <a:rPr lang="en-US" i="1" dirty="0" smtClean="0"/>
              <a:t>   (2.) Adjustment for case-control sampling [Lee et. al. 2011]</a:t>
            </a:r>
          </a:p>
          <a:p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48016" y="2622125"/>
            <a:ext cx="6223443" cy="2518217"/>
            <a:chOff x="2781416" y="3083790"/>
            <a:chExt cx="6223443" cy="251821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14800" y="3647686"/>
              <a:ext cx="276224" cy="19088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81416" y="3096799"/>
              <a:ext cx="1609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ascertainment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bias correction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781675" y="3614634"/>
              <a:ext cx="252386" cy="22394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74543" y="3083790"/>
              <a:ext cx="1664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</a:t>
              </a:r>
              <a:r>
                <a:rPr lang="en-US" dirty="0" smtClean="0">
                  <a:solidFill>
                    <a:schemeClr val="accent1"/>
                  </a:solidFill>
                </a:rPr>
                <a:t>ransformation 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t</a:t>
              </a:r>
              <a:r>
                <a:rPr lang="en-US" dirty="0" smtClean="0">
                  <a:solidFill>
                    <a:schemeClr val="accent1"/>
                  </a:solidFill>
                </a:rPr>
                <a:t>o liability scale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859028" y="4429125"/>
              <a:ext cx="234475" cy="25383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534392" y="4678677"/>
              <a:ext cx="14704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h</a:t>
              </a:r>
              <a:r>
                <a:rPr lang="en-US" dirty="0" smtClean="0">
                  <a:solidFill>
                    <a:schemeClr val="accent1"/>
                  </a:solidFill>
                </a:rPr>
                <a:t>eritability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m</a:t>
              </a:r>
              <a:r>
                <a:rPr lang="en-US" dirty="0" smtClean="0">
                  <a:solidFill>
                    <a:schemeClr val="accent1"/>
                  </a:solidFill>
                </a:rPr>
                <a:t>easured on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liability scale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95340" y="5902403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Zuk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l., PNAS 2012]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69651" y="6256892"/>
            <a:ext cx="513134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consistent estimator for disease case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93" y="3376910"/>
            <a:ext cx="5704710" cy="9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682" y="131694"/>
            <a:ext cx="356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Real Data (prelim. Results)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3904" y="776023"/>
            <a:ext cx="8697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Icelandic population, various traits. ~10,000 individual (numbers vary slightly by trait)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12/15</a:t>
            </a:r>
            <a:r>
              <a:rPr lang="en-US" dirty="0" smtClean="0"/>
              <a:t> traits: significant over-estimation (by permutation testing)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69651" y="6256892"/>
            <a:ext cx="55271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Significant gap (up to x2) for some traits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39630" y="3901574"/>
            <a:ext cx="1797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Blue – distant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relatives (</a:t>
            </a:r>
            <a:r>
              <a:rPr lang="el-GR" dirty="0" smtClean="0">
                <a:solidFill>
                  <a:schemeClr val="accent1"/>
                </a:solidFill>
              </a:rPr>
              <a:t>κ</a:t>
            </a:r>
            <a:r>
              <a:rPr lang="en-US" dirty="0" smtClean="0">
                <a:solidFill>
                  <a:schemeClr val="accent1"/>
                </a:solidFill>
              </a:rPr>
              <a:t>&lt;0.01)</a:t>
            </a:r>
          </a:p>
          <a:p>
            <a:r>
              <a:rPr lang="en-US" dirty="0" smtClean="0"/>
              <a:t>Black – close </a:t>
            </a:r>
          </a:p>
          <a:p>
            <a:r>
              <a:rPr lang="en-US" dirty="0" smtClean="0"/>
              <a:t>relatives (</a:t>
            </a:r>
            <a:r>
              <a:rPr lang="el-GR" dirty="0" smtClean="0"/>
              <a:t>κ</a:t>
            </a:r>
            <a:r>
              <a:rPr lang="en-US" dirty="0" smtClean="0"/>
              <a:t>&gt;0.01)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2126" y="1752666"/>
            <a:ext cx="6732254" cy="4297817"/>
            <a:chOff x="1735471" y="721858"/>
            <a:chExt cx="7298518" cy="486181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411" y="721858"/>
              <a:ext cx="4961578" cy="486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471" y="776023"/>
              <a:ext cx="2455529" cy="4753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45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4" y="627876"/>
            <a:ext cx="3746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Conclusions (this part)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3879" y="1914525"/>
            <a:ext cx="789331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Genetic Interactions confound heritability estimates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Current arguments in support of </a:t>
            </a:r>
            <a:r>
              <a:rPr lang="en-US" sz="2400" dirty="0" err="1" smtClean="0"/>
              <a:t>additivity</a:t>
            </a:r>
            <a:r>
              <a:rPr lang="en-US" sz="2400" dirty="0" smtClean="0"/>
              <a:t> are flawed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 new, consistent, practical heritability estimator</a:t>
            </a:r>
          </a:p>
          <a:p>
            <a:pPr marL="342900" indent="-342900">
              <a:buAutoNum type="arabicPeriod" startAt="4"/>
            </a:pPr>
            <a:r>
              <a:rPr lang="en-US" sz="2400" dirty="0" smtClean="0"/>
              <a:t>Can estimate the minimum possible error of a linear model</a:t>
            </a:r>
          </a:p>
          <a:p>
            <a:pPr marL="342900" indent="-342900">
              <a:buAutoNum type="arabicPeriod" startAt="4"/>
            </a:pPr>
            <a:r>
              <a:rPr lang="en-US" sz="2400" b="1" i="1" dirty="0" smtClean="0"/>
              <a:t>Extensions</a:t>
            </a:r>
            <a:r>
              <a:rPr lang="en-US" sz="2400" b="1" dirty="0" smtClean="0"/>
              <a:t>:</a:t>
            </a:r>
            <a:r>
              <a:rPr lang="en-US" sz="2400" dirty="0" smtClean="0"/>
              <a:t> Higher derivatives give additional </a:t>
            </a:r>
          </a:p>
          <a:p>
            <a:r>
              <a:rPr lang="en-US" sz="2400" dirty="0" smtClean="0"/>
              <a:t>			  components of the variance </a:t>
            </a:r>
          </a:p>
          <a:p>
            <a:r>
              <a:rPr lang="en-US" sz="2400" dirty="0" smtClean="0"/>
              <a:t>6.  Application to real data: </a:t>
            </a:r>
          </a:p>
          <a:p>
            <a:r>
              <a:rPr lang="en-US" sz="2400" dirty="0" smtClean="0"/>
              <a:t>		Isolated populations (</a:t>
            </a:r>
            <a:r>
              <a:rPr lang="en-US" sz="2400" i="1" dirty="0" err="1" smtClean="0"/>
              <a:t>Korsea</a:t>
            </a:r>
            <a:r>
              <a:rPr lang="en-US" sz="2400" i="1" dirty="0" smtClean="0"/>
              <a:t>, Iceland, Finland, Qatar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		(</a:t>
            </a:r>
            <a:r>
              <a:rPr lang="en-US" sz="2400" dirty="0"/>
              <a:t>larger IBD blocks -&gt; more stable estimators)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542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015" y="532340"/>
            <a:ext cx="140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320" y="1396777"/>
            <a:ext cx="545110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Introduction: 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Heritability</a:t>
            </a:r>
          </a:p>
          <a:p>
            <a:pPr marL="800100" lvl="1" indent="-342900">
              <a:buAutoNum type="alphaLcPeriod"/>
            </a:pPr>
            <a:r>
              <a:rPr lang="en-US" dirty="0" smtClean="0"/>
              <a:t>Missing heritability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dirty="0" smtClean="0"/>
              <a:t>. The role of genetic interactions</a:t>
            </a:r>
            <a:endParaRPr lang="en-US" dirty="0"/>
          </a:p>
          <a:p>
            <a:r>
              <a:rPr lang="en-US" dirty="0" smtClean="0"/>
              <a:t>	a. Partitioning of genetic variance</a:t>
            </a:r>
          </a:p>
          <a:p>
            <a:r>
              <a:rPr lang="en-US" dirty="0"/>
              <a:t>	</a:t>
            </a:r>
            <a:r>
              <a:rPr lang="en-US" dirty="0" smtClean="0"/>
              <a:t>b. Non-additive models create Phantom heritability</a:t>
            </a:r>
          </a:p>
          <a:p>
            <a:r>
              <a:rPr lang="en-US" dirty="0"/>
              <a:t>	</a:t>
            </a:r>
            <a:r>
              <a:rPr lang="en-US" dirty="0" smtClean="0"/>
              <a:t>c. A consistent estimator for the heritability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3. 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role of common and rare alleles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027" y="427565"/>
            <a:ext cx="1742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Two Models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08327" y="1038856"/>
            <a:ext cx="4303650" cy="5691628"/>
            <a:chOff x="4808327" y="1038856"/>
            <a:chExt cx="4303650" cy="5691628"/>
          </a:xfrm>
        </p:grpSpPr>
        <p:sp>
          <p:nvSpPr>
            <p:cNvPr id="5" name="TextBox 4"/>
            <p:cNvSpPr txBox="1"/>
            <p:nvPr/>
          </p:nvSpPr>
          <p:spPr>
            <a:xfrm>
              <a:off x="4808327" y="5414603"/>
              <a:ext cx="40871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``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All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happy families are more or less dissimilar; </a:t>
              </a:r>
              <a:endParaRPr lang="en-US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b="1" dirty="0" smtClean="0"/>
                <a:t>all </a:t>
              </a:r>
              <a:r>
                <a:rPr lang="en-US" sz="1600" b="1" dirty="0"/>
                <a:t>unhappy ones are more or less </a:t>
              </a:r>
              <a:r>
                <a:rPr lang="en-US" sz="1600" b="1" dirty="0" smtClean="0"/>
                <a:t>alike”</a:t>
              </a:r>
            </a:p>
          </p:txBody>
        </p:sp>
        <p:pic>
          <p:nvPicPr>
            <p:cNvPr id="1027" name="Picture 3" descr="C:\research\Post\pos\Talks\figs\AdaNove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802" y="1038856"/>
              <a:ext cx="2841364" cy="415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38710" y="6084153"/>
              <a:ext cx="3973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Common-Disease-Common-Variant</a:t>
              </a:r>
            </a:p>
            <a:p>
              <a:r>
                <a:rPr lang="en-US" dirty="0" smtClean="0"/>
                <a:t>Hypothesis (CDCV, </a:t>
              </a:r>
              <a:r>
                <a:rPr lang="en-US" dirty="0" err="1" smtClean="0"/>
                <a:t>Reich&amp;Lander</a:t>
              </a:r>
              <a:r>
                <a:rPr lang="en-US" dirty="0" smtClean="0"/>
                <a:t>, 2001)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451" y="1038857"/>
            <a:ext cx="4983374" cy="5682618"/>
            <a:chOff x="10451" y="1038857"/>
            <a:chExt cx="4983374" cy="5682618"/>
          </a:xfrm>
        </p:grpSpPr>
        <p:sp>
          <p:nvSpPr>
            <p:cNvPr id="8" name="TextBox 7"/>
            <p:cNvSpPr txBox="1"/>
            <p:nvPr/>
          </p:nvSpPr>
          <p:spPr>
            <a:xfrm>
              <a:off x="10451" y="5409264"/>
              <a:ext cx="49833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``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Happy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families are all alike;</a:t>
              </a:r>
              <a:r>
                <a:rPr lang="en-US" sz="1600" dirty="0"/>
                <a:t> </a:t>
              </a:r>
              <a:endParaRPr lang="en-US" sz="1600" dirty="0" smtClean="0"/>
            </a:p>
            <a:p>
              <a:r>
                <a:rPr lang="en-US" sz="1600" b="1" dirty="0" smtClean="0"/>
                <a:t>every </a:t>
              </a:r>
              <a:r>
                <a:rPr lang="en-US" sz="1600" b="1" dirty="0"/>
                <a:t>unhappy </a:t>
              </a:r>
              <a:r>
                <a:rPr lang="en-US" sz="1600" b="1" dirty="0" smtClean="0"/>
                <a:t>family </a:t>
              </a:r>
              <a:r>
                <a:rPr lang="en-US" sz="1600" b="1" dirty="0"/>
                <a:t>is unhappy in its own way</a:t>
              </a:r>
              <a:r>
                <a:rPr lang="en-US" sz="1600" b="1" dirty="0" smtClean="0"/>
                <a:t>.”</a:t>
              </a:r>
            </a:p>
          </p:txBody>
        </p:sp>
        <p:pic>
          <p:nvPicPr>
            <p:cNvPr id="1026" name="Picture 2" descr="C:\research\Post\pos\Talks\figs\AnnaKareninaTit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27" y="1038857"/>
              <a:ext cx="2836598" cy="415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3806" y="6075144"/>
              <a:ext cx="3757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Rare variants are dominant</a:t>
              </a:r>
            </a:p>
            <a:p>
              <a:r>
                <a:rPr lang="en-US" dirty="0" smtClean="0"/>
                <a:t>[M.-Claire King, D. Botstein]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8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046" y="2318175"/>
            <a:ext cx="7396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well does it work in </a:t>
            </a:r>
            <a:r>
              <a:rPr lang="en-US" sz="2400" i="1" dirty="0" smtClean="0"/>
              <a:t>practice</a:t>
            </a:r>
            <a:r>
              <a:rPr lang="en-US" sz="2400" dirty="0" smtClean="0"/>
              <a:t> (for Humans)?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Early 2000’s: a handful of known associations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37350" y="478960"/>
            <a:ext cx="568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Genome-Wide-Association-Studies (GWAS)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628956" y="1304925"/>
            <a:ext cx="2532677" cy="5292830"/>
            <a:chOff x="6628956" y="1304925"/>
            <a:chExt cx="2532677" cy="5292830"/>
          </a:xfrm>
        </p:grpSpPr>
        <p:sp>
          <p:nvSpPr>
            <p:cNvPr id="3" name="Oval 2"/>
            <p:cNvSpPr/>
            <p:nvPr/>
          </p:nvSpPr>
          <p:spPr>
            <a:xfrm>
              <a:off x="8210550" y="22860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210549" y="2566987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210550" y="28772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210550" y="3190875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224837" y="352425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224836" y="3805237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224837" y="411545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224837" y="4429125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24837" y="46863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224836" y="4967287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224837" y="52775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24837" y="5591175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48453" y="1800225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phenotypes</a:t>
              </a:r>
              <a:endParaRPr lang="en-US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112198" y="198965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12197" y="2270640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112198" y="258085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112198" y="2894528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123506" y="315604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123505" y="3437030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23506" y="374724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23506" y="4060918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12198" y="1747837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12198" y="5588105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12197" y="5869092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112198" y="6179305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12198" y="6492980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23504" y="4372624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23503" y="4653611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23504" y="4963824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23504" y="5277499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8" idx="2"/>
            </p:cNvCxnSpPr>
            <p:nvPr/>
          </p:nvCxnSpPr>
          <p:spPr>
            <a:xfrm>
              <a:off x="7209231" y="2338387"/>
              <a:ext cx="1001318" cy="2809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209231" y="4210049"/>
              <a:ext cx="1044033" cy="4762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223518" y="4167186"/>
              <a:ext cx="1001318" cy="2809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628956" y="1304925"/>
              <a:ext cx="966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Variants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2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929" y="301508"/>
            <a:ext cx="371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Population Genetics Theory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71" y="3845332"/>
            <a:ext cx="5283654" cy="101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71" y="5505985"/>
            <a:ext cx="5095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5780" y="3312967"/>
            <a:ext cx="465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Number of generations spent at frequency 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497" y="5077936"/>
            <a:ext cx="531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Contribution to variance explained h at frequency f: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780" y="970710"/>
            <a:ext cx="71095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Generalized Fisher-Wright </a:t>
            </a:r>
            <a:r>
              <a:rPr lang="en-US" dirty="0"/>
              <a:t>Model </a:t>
            </a:r>
            <a:r>
              <a:rPr lang="en-US" dirty="0" smtClean="0"/>
              <a:t>[</a:t>
            </a:r>
            <a:r>
              <a:rPr lang="en-US" dirty="0" err="1" smtClean="0"/>
              <a:t>Kimura&amp;Crow</a:t>
            </a:r>
            <a:r>
              <a:rPr lang="en-US" dirty="0" smtClean="0"/>
              <a:t> 1968]</a:t>
            </a:r>
          </a:p>
          <a:p>
            <a:r>
              <a:rPr lang="en-US" dirty="0" smtClean="0"/>
              <a:t>	(constant population size, random mating)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 </a:t>
            </a:r>
            <a:r>
              <a:rPr lang="en-US" b="1" dirty="0"/>
              <a:t>– allele frequency, s – selection </a:t>
            </a:r>
            <a:r>
              <a:rPr lang="en-US" b="1" dirty="0" smtClean="0"/>
              <a:t>coefficient, N – population size</a:t>
            </a:r>
            <a:endParaRPr lang="en-US" b="1" dirty="0"/>
          </a:p>
          <a:p>
            <a:r>
              <a:rPr lang="en-US" dirty="0" smtClean="0"/>
              <a:t>	(mean # offspring for mutation carrier: 1+s)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Model: discrete-time discrete-state random process.</a:t>
            </a:r>
          </a:p>
          <a:p>
            <a:r>
              <a:rPr lang="en-US" dirty="0" smtClean="0"/>
              <a:t>	N large -&gt; continuous time continuous space diffusion approximation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64" y="4204272"/>
            <a:ext cx="428625" cy="2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95731" y="2259792"/>
            <a:ext cx="18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[s≤0. deleterious]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95" y="5856286"/>
            <a:ext cx="428625" cy="2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2176" y="377810"/>
            <a:ext cx="57144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Variance Explained Cumulative Distribution</a:t>
            </a:r>
            <a:endParaRPr lang="en-US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63680"/>
            <a:ext cx="6362700" cy="50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34745" y="4229099"/>
            <a:ext cx="1259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</a:t>
            </a:r>
          </a:p>
          <a:p>
            <a:r>
              <a:rPr lang="en-US" dirty="0" smtClean="0"/>
              <a:t>population </a:t>
            </a:r>
          </a:p>
          <a:p>
            <a:r>
              <a:rPr lang="en-US" dirty="0"/>
              <a:t>s</a:t>
            </a:r>
            <a:r>
              <a:rPr lang="en-US" dirty="0" smtClean="0"/>
              <a:t>ize:</a:t>
            </a:r>
          </a:p>
          <a:p>
            <a:r>
              <a:rPr lang="en-US" dirty="0" smtClean="0"/>
              <a:t>N=10,000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_explained_dist_by_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1872343"/>
            <a:ext cx="8795657" cy="106026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7620" y="4229100"/>
            <a:ext cx="1259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</a:t>
            </a:r>
          </a:p>
          <a:p>
            <a:r>
              <a:rPr lang="en-US" dirty="0" smtClean="0"/>
              <a:t>population </a:t>
            </a:r>
          </a:p>
          <a:p>
            <a:r>
              <a:rPr lang="en-US" dirty="0"/>
              <a:t>s</a:t>
            </a:r>
            <a:r>
              <a:rPr lang="en-US" dirty="0" smtClean="0"/>
              <a:t>ize:</a:t>
            </a:r>
          </a:p>
          <a:p>
            <a:r>
              <a:rPr lang="en-US" dirty="0" smtClean="0"/>
              <a:t>N=10,000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11" y="3305889"/>
            <a:ext cx="2327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4175" y="443984"/>
            <a:ext cx="38997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Variance Explained </a:t>
            </a:r>
            <a:r>
              <a:rPr lang="en-US" sz="2400" b="1" dirty="0" err="1" smtClean="0"/>
              <a:t>Quantiles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064" y="27813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1529" y="6009709"/>
            <a:ext cx="170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Allele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013" y="338434"/>
            <a:ext cx="416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Example: GWAS data on Height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0" y="912257"/>
            <a:ext cx="6858001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4078" y="1495425"/>
            <a:ext cx="3230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180 loci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Lango</a:t>
            </a:r>
            <a:r>
              <a:rPr lang="en-US" dirty="0" smtClean="0"/>
              <a:t>-Allen et al., Nature 2010]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1250" y="6356350"/>
            <a:ext cx="2133600" cy="365125"/>
          </a:xfrm>
        </p:spPr>
        <p:txBody>
          <a:bodyPr/>
          <a:lstStyle/>
          <a:p>
            <a:fld id="{5335A76B-EAE5-1C45-8C39-D8F2287BD7C3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1573" y="2933700"/>
            <a:ext cx="2185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 proportional 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variance explained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894" y="312092"/>
            <a:ext cx="373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Correcting for lack of power</a:t>
            </a:r>
            <a:endParaRPr lang="en-US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1" y="2584947"/>
            <a:ext cx="7060093" cy="384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85" y="2959715"/>
            <a:ext cx="41154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2" y="2723792"/>
            <a:ext cx="41154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91" y="1205389"/>
            <a:ext cx="66432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I. Loci with Equal Variance (LEV)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	#</a:t>
            </a:r>
            <a:r>
              <a:rPr lang="en-US" dirty="0"/>
              <a:t>Loci ~ # </a:t>
            </a:r>
            <a:r>
              <a:rPr lang="en-US" dirty="0" smtClean="0"/>
              <a:t>found-loci/power [Lee </a:t>
            </a:r>
            <a:r>
              <a:rPr lang="en-US" dirty="0"/>
              <a:t>et al., Nat. Gen. 2010]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i="1" dirty="0" smtClean="0"/>
              <a:t>II. Loci with Equal Effect Size (LEE)</a:t>
            </a:r>
          </a:p>
          <a:p>
            <a:r>
              <a:rPr lang="en-US" dirty="0"/>
              <a:t>	</a:t>
            </a:r>
            <a:r>
              <a:rPr lang="en-US" dirty="0" smtClean="0"/>
              <a:t>	III. Loci with Tiny Effect Size (LTE)	Random </a:t>
            </a:r>
            <a:r>
              <a:rPr lang="en-US" dirty="0"/>
              <a:t>Effects Model</a:t>
            </a:r>
          </a:p>
          <a:p>
            <a:r>
              <a:rPr lang="en-US" dirty="0"/>
              <a:t>			[Yang et al. Nat. Gen. 2010]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358" y="338434"/>
            <a:ext cx="445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II. Loci with Equal Effect Size (LEE)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029" y="981813"/>
            <a:ext cx="7571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1. Fraction of variance explained for discovered loci,	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324224"/>
            <a:ext cx="5513797" cy="127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51969" y="2183963"/>
            <a:ext cx="5109644" cy="1292662"/>
            <a:chOff x="2151969" y="2183963"/>
            <a:chExt cx="5109644" cy="129266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81325" y="2743200"/>
              <a:ext cx="847725" cy="723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51969" y="2192119"/>
              <a:ext cx="11865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Density of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alleles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29175" y="2743200"/>
              <a:ext cx="0" cy="7334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35903" y="2183963"/>
              <a:ext cx="1080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Power to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detect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8300" y="2195540"/>
              <a:ext cx="1093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Variane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explained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>
              <a:off x="6168300" y="2841871"/>
              <a:ext cx="546657" cy="6347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706334" y="3857625"/>
            <a:ext cx="1465491" cy="1048703"/>
            <a:chOff x="1706334" y="3857625"/>
            <a:chExt cx="1465491" cy="1048703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505075" y="3857625"/>
              <a:ext cx="666750" cy="74092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06334" y="4598551"/>
              <a:ext cx="13685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Allele frequency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9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860" y="359716"/>
            <a:ext cx="445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II. Loci with Equal Effect Size (LEE)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028" y="981812"/>
            <a:ext cx="757130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1. Fraction of variance explained for discovered loci,	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2. Model: selection proportional to effect size</a:t>
            </a:r>
          </a:p>
          <a:p>
            <a:endParaRPr lang="en-US" dirty="0" smtClean="0"/>
          </a:p>
          <a:p>
            <a:r>
              <a:rPr lang="en-US" baseline="-25000" dirty="0" smtClean="0"/>
              <a:t>	</a:t>
            </a:r>
            <a:r>
              <a:rPr lang="en-US" baseline="-25000" dirty="0"/>
              <a:t>	</a:t>
            </a:r>
            <a:r>
              <a:rPr lang="en-US" dirty="0" smtClean="0"/>
              <a:t>3. Fit </a:t>
            </a:r>
            <a:r>
              <a:rPr lang="en-US" dirty="0" err="1"/>
              <a:t>c</a:t>
            </a:r>
            <a:r>
              <a:rPr lang="en-US" baseline="-25000" dirty="0" err="1"/>
              <a:t>s</a:t>
            </a:r>
            <a:r>
              <a:rPr lang="en-US" baseline="30000" dirty="0"/>
              <a:t> </a:t>
            </a:r>
            <a:r>
              <a:rPr lang="en-US" dirty="0"/>
              <a:t>using maximum likelihood:</a:t>
            </a:r>
          </a:p>
          <a:p>
            <a:r>
              <a:rPr lang="en-US" baseline="-25000" dirty="0" smtClean="0"/>
              <a:t>		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r>
              <a:rPr lang="en-US" baseline="-25000" dirty="0"/>
              <a:t>	</a:t>
            </a:r>
            <a:r>
              <a:rPr lang="en-US" baseline="-25000" dirty="0" smtClean="0"/>
              <a:t>	</a:t>
            </a:r>
            <a:r>
              <a:rPr lang="en-US" dirty="0" smtClean="0"/>
              <a:t>4. Variance explained estimator:</a:t>
            </a:r>
          </a:p>
          <a:p>
            <a:endParaRPr lang="en-US" baseline="-25000" dirty="0"/>
          </a:p>
          <a:p>
            <a:r>
              <a:rPr lang="en-US" baseline="-25000" dirty="0"/>
              <a:t>	</a:t>
            </a:r>
            <a:r>
              <a:rPr lang="en-US" baseline="-25000" dirty="0" smtClean="0"/>
              <a:t>	</a:t>
            </a:r>
          </a:p>
          <a:p>
            <a:r>
              <a:rPr lang="en-US" baseline="-25000" dirty="0"/>
              <a:t>	</a:t>
            </a:r>
            <a:r>
              <a:rPr lang="en-US" baseline="-25000" dirty="0" smtClean="0"/>
              <a:t>	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r>
              <a:rPr lang="en-US" dirty="0" smtClean="0"/>
              <a:t>		Advantages: 1. Gives correction in additional region</a:t>
            </a:r>
          </a:p>
          <a:p>
            <a:r>
              <a:rPr lang="en-US" baseline="-25000" dirty="0"/>
              <a:t>	</a:t>
            </a:r>
            <a:r>
              <a:rPr lang="en-US" baseline="-25000" dirty="0" smtClean="0"/>
              <a:t>	 </a:t>
            </a:r>
            <a:r>
              <a:rPr lang="en-US" dirty="0" smtClean="0"/>
              <a:t>     		     2. Can infer allele-frequency distribution</a:t>
            </a:r>
            <a:endParaRPr lang="en-US" baseline="-25000" dirty="0" smtClean="0"/>
          </a:p>
          <a:p>
            <a:r>
              <a:rPr lang="en-US" baseline="-25000" dirty="0"/>
              <a:t>	</a:t>
            </a:r>
            <a:r>
              <a:rPr lang="en-US" baseline="-25000" dirty="0" smtClean="0"/>
              <a:t>				</a:t>
            </a:r>
            <a:r>
              <a:rPr lang="en-US" dirty="0" smtClean="0"/>
              <a:t>(in all cases, fitted s&lt;10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43" y="1334743"/>
            <a:ext cx="3736257" cy="86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99" y="3101696"/>
            <a:ext cx="6816526" cy="7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45577" y="3763313"/>
            <a:ext cx="4577022" cy="1694081"/>
            <a:chOff x="3645577" y="3763313"/>
            <a:chExt cx="4577022" cy="169408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840" y="4113686"/>
              <a:ext cx="1485900" cy="762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257925" y="3988849"/>
              <a:ext cx="400050" cy="24967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730620" y="4409644"/>
              <a:ext cx="387220" cy="852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504356" y="4800600"/>
              <a:ext cx="555365" cy="1424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59986" y="3763313"/>
              <a:ext cx="1472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</a:t>
              </a:r>
              <a:r>
                <a:rPr lang="en-US" dirty="0" smtClean="0">
                  <a:solidFill>
                    <a:srgbClr val="FF0000"/>
                  </a:solidFill>
                </a:rPr>
                <a:t>bserved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var. explained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76260" y="4811063"/>
              <a:ext cx="1146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 smtClean="0">
                  <a:solidFill>
                    <a:srgbClr val="FF0000"/>
                  </a:solidFill>
                </a:rPr>
                <a:t>orrection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factor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45577" y="4283215"/>
              <a:ext cx="1472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nferred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var. explained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4099" y="1240226"/>
            <a:ext cx="2603359" cy="1549562"/>
            <a:chOff x="6504356" y="1334743"/>
            <a:chExt cx="2603359" cy="1549562"/>
          </a:xfrm>
        </p:grpSpPr>
        <p:grpSp>
          <p:nvGrpSpPr>
            <p:cNvPr id="4" name="Group 3"/>
            <p:cNvGrpSpPr/>
            <p:nvPr/>
          </p:nvGrpSpPr>
          <p:grpSpPr>
            <a:xfrm>
              <a:off x="6504356" y="1334743"/>
              <a:ext cx="2603359" cy="1549562"/>
              <a:chOff x="6504356" y="1334743"/>
              <a:chExt cx="2603359" cy="1549562"/>
            </a:xfrm>
          </p:grpSpPr>
          <p:pic>
            <p:nvPicPr>
              <p:cNvPr id="922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4356" y="2349766"/>
                <a:ext cx="1301861" cy="534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" name="Straight Arrow Connector 7"/>
              <p:cNvCxnSpPr/>
              <p:nvPr/>
            </p:nvCxnSpPr>
            <p:spPr>
              <a:xfrm flipH="1">
                <a:off x="6657975" y="1952625"/>
                <a:ext cx="180975" cy="4953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989332" y="1802574"/>
                <a:ext cx="1118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ffect size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03740" y="1334743"/>
                <a:ext cx="1170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election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coefficient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7649429" y="2100093"/>
              <a:ext cx="400050" cy="3478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93971" y="6046812"/>
            <a:ext cx="73468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Shown correction for summary statistics (top-SNPs). </a:t>
            </a:r>
          </a:p>
          <a:p>
            <a:r>
              <a:rPr lang="en-US" b="1" dirty="0" smtClean="0"/>
              <a:t>Similar correction for raw SNP data (use P. </a:t>
            </a:r>
            <a:r>
              <a:rPr lang="en-US" b="1" dirty="0" err="1" smtClean="0"/>
              <a:t>Visscher’s</a:t>
            </a:r>
            <a:r>
              <a:rPr lang="en-US" b="1" dirty="0" smtClean="0"/>
              <a:t> random effects model)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66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450" y="110609"/>
            <a:ext cx="110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08801"/>
              </p:ext>
            </p:extLst>
          </p:nvPr>
        </p:nvGraphicFramePr>
        <p:xfrm>
          <a:off x="2318000" y="656988"/>
          <a:ext cx="5708148" cy="281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856"/>
                <a:gridCol w="737709"/>
                <a:gridCol w="702186"/>
                <a:gridCol w="849559"/>
                <a:gridCol w="693517"/>
                <a:gridCol w="702186"/>
                <a:gridCol w="1007135"/>
              </a:tblGrid>
              <a:tr h="601762">
                <a:tc>
                  <a:txBody>
                    <a:bodyPr/>
                    <a:lstStyle/>
                    <a:p>
                      <a:r>
                        <a:rPr lang="en-US" dirty="0" smtClean="0"/>
                        <a:t>Trait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loci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pop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known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LTE</a:t>
                      </a:r>
                      <a:endParaRPr lang="en-US" dirty="0"/>
                    </a:p>
                  </a:txBody>
                  <a:tcPr/>
                </a:tc>
              </a:tr>
              <a:tr h="3486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BMI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32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64%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2.9%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4.5%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XXX</a:t>
                      </a:r>
                    </a:p>
                  </a:txBody>
                  <a:tcPr marL="10065" marR="10065" marT="10065" marB="0"/>
                </a:tc>
              </a:tr>
              <a:tr h="3486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Height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180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80%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11.1%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15.4%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24.2%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56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%</a:t>
                      </a: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[Yang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et al.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</a:tr>
              <a:tr h="3486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HDL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95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50%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22%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32.2%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33.0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XXX</a:t>
                      </a:r>
                    </a:p>
                  </a:txBody>
                  <a:tcPr marL="10065" marR="10065" marT="10065" marB="0"/>
                </a:tc>
              </a:tr>
              <a:tr h="3486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LDL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95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50%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20%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33.2%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35.5%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XXX</a:t>
                      </a:r>
                    </a:p>
                  </a:txBody>
                  <a:tcPr marL="10065" marR="10065" marT="10065" marB="0"/>
                </a:tc>
              </a:tr>
              <a:tr h="39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Menarche (age of onset)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49%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4.34%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6.37%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11.95%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XXX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</a:tr>
              <a:tr h="3486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Triglyceride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95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46%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17%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40.6%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45%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XXX</a:t>
                      </a:r>
                    </a:p>
                  </a:txBody>
                  <a:tcPr marL="10065" marR="10065" marT="10065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066" y="567988"/>
            <a:ext cx="19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Quantitative Traits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12744"/>
              </p:ext>
            </p:extLst>
          </p:nvPr>
        </p:nvGraphicFramePr>
        <p:xfrm>
          <a:off x="1346450" y="3996245"/>
          <a:ext cx="6845050" cy="210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500"/>
                <a:gridCol w="722394"/>
                <a:gridCol w="1236481"/>
                <a:gridCol w="638175"/>
                <a:gridCol w="829694"/>
                <a:gridCol w="611258"/>
                <a:gridCol w="824271"/>
                <a:gridCol w="9732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loci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Prevalence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pop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known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Breast Cancer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18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5%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37%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7.7%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20.4%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40.6%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XXX</a:t>
                      </a:r>
                    </a:p>
                  </a:txBody>
                  <a:tcPr marL="10065" marR="10065" marT="1006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Crohn’s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Disease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74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0.20%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57%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21.4%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32.3%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40.2%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42%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[Lee et. al.]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Type 1 Diabetes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33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0.40%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67%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~60%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68%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74.4%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48%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[Lee et.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 al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]</a:t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(excludes MHC)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Type 2 Diabetes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39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8%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37%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23%</a:t>
                      </a: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31.9%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35.2%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Verdana"/>
                        <a:cs typeface="Verdana"/>
                      </a:endParaRPr>
                    </a:p>
                  </a:txBody>
                  <a:tcPr marL="10065" marR="10065" marT="10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XXX</a:t>
                      </a:r>
                    </a:p>
                  </a:txBody>
                  <a:tcPr marL="10065" marR="10065" marT="10065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266" y="3557259"/>
            <a:ext cx="148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Disease Traits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14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019" y="252710"/>
            <a:ext cx="289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Rare Variants Studies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31495" y="714375"/>
            <a:ext cx="7275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Heritability explained computed in the </a:t>
            </a:r>
            <a:r>
              <a:rPr lang="en-US" i="1" dirty="0" smtClean="0"/>
              <a:t>same</a:t>
            </a:r>
            <a:r>
              <a:rPr lang="en-US" dirty="0" smtClean="0"/>
              <a:t> way.</a:t>
            </a:r>
          </a:p>
          <a:p>
            <a:endParaRPr lang="en-US" dirty="0"/>
          </a:p>
          <a:p>
            <a:r>
              <a:rPr lang="en-US" b="1" dirty="0" smtClean="0"/>
              <a:t>But:</a:t>
            </a:r>
            <a:r>
              <a:rPr lang="en-US" dirty="0" smtClean="0"/>
              <a:t> data available is </a:t>
            </a:r>
            <a:r>
              <a:rPr lang="en-US" i="1" dirty="0" smtClean="0"/>
              <a:t>different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[Cumulative frequencies of all rare-alleles,  sequences extremes of the population, prediction of functional rare variants ..)</a:t>
            </a:r>
          </a:p>
          <a:p>
            <a:endParaRPr lang="en-US" dirty="0" smtClean="0"/>
          </a:p>
          <a:p>
            <a:r>
              <a:rPr lang="en-US" dirty="0" smtClean="0"/>
              <a:t>Analyzed on a case-by-case basis: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69991"/>
              </p:ext>
            </p:extLst>
          </p:nvPr>
        </p:nvGraphicFramePr>
        <p:xfrm>
          <a:off x="419099" y="3330621"/>
          <a:ext cx="3810000" cy="260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84440"/>
                <a:gridCol w="63956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Trait</a:t>
                      </a: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#Genes in Analysis</a:t>
                      </a: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000" b="1" i="0" u="none" strike="noStrike" dirty="0" smtClean="0">
                          <a:latin typeface="Verdana"/>
                        </a:rPr>
                        <a:t>β</a:t>
                      </a:r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err="1">
                          <a:latin typeface="Verdana"/>
                        </a:rPr>
                        <a:t>f</a:t>
                      </a:r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latin typeface="Verdana"/>
                        </a:rPr>
                        <a:t>Variance </a:t>
                      </a:r>
                      <a:r>
                        <a:rPr lang="en-US" sz="1000" b="1" i="0" u="none" strike="noStrike" dirty="0" err="1" smtClean="0">
                          <a:latin typeface="Verdana"/>
                        </a:rPr>
                        <a:t>expl</a:t>
                      </a:r>
                      <a:r>
                        <a:rPr lang="en-US" sz="1000" b="1" i="0" u="none" strike="noStrike" dirty="0" smtClean="0">
                          <a:latin typeface="Verdana"/>
                        </a:rPr>
                        <a:t>.</a:t>
                      </a:r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8798" marR="8798" marT="8798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HDL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3 (ABCA1, APOA1, LCAT)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-0.51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0.07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3%</a:t>
                      </a:r>
                    </a:p>
                  </a:txBody>
                  <a:tcPr marL="8798" marR="8798" marT="8798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BMI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21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0.164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Verdana"/>
                        </a:rPr>
                        <a:t>0.09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0.44%</a:t>
                      </a:r>
                    </a:p>
                  </a:txBody>
                  <a:tcPr marL="8798" marR="8798" marT="8798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Blood pressure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3 (SLC12A3/1, KCNJ1)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-0.76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0.015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1.70%</a:t>
                      </a:r>
                    </a:p>
                  </a:txBody>
                  <a:tcPr marL="8798" marR="8798" marT="8798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latin typeface="Verdana"/>
                        </a:rPr>
                        <a:t>Tri-glycerides</a:t>
                      </a:r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3 (ANGPTL3/4/5)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-0.59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1.50%</a:t>
                      </a:r>
                    </a:p>
                  </a:txBody>
                  <a:tcPr marL="8798" marR="8798" marT="8798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HTG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4 (APOA, GCKR, LPL, APOB)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0.427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0.09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2.90%</a:t>
                      </a:r>
                    </a:p>
                  </a:txBody>
                  <a:tcPr marL="8798" marR="8798" marT="8798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90626"/>
              </p:ext>
            </p:extLst>
          </p:nvPr>
        </p:nvGraphicFramePr>
        <p:xfrm>
          <a:off x="4722251" y="3330621"/>
          <a:ext cx="3810000" cy="130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Trait</a:t>
                      </a: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#Genes in Analysis</a:t>
                      </a: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OR</a:t>
                      </a: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f</a:t>
                      </a:r>
                    </a:p>
                  </a:txBody>
                  <a:tcPr marL="8798" marR="8798" marT="87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latin typeface="Verdana"/>
                        </a:rPr>
                        <a:t>Variance</a:t>
                      </a: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latin typeface="Verdana"/>
                        </a:rPr>
                        <a:t>expl</a:t>
                      </a:r>
                      <a:r>
                        <a:rPr lang="en-US" sz="1000" b="1" i="0" u="none" strike="noStrike" dirty="0" smtClean="0">
                          <a:latin typeface="Verdana"/>
                        </a:rPr>
                        <a:t>.</a:t>
                      </a:r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8798" marR="8798" marT="8798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err="1">
                          <a:latin typeface="Verdana"/>
                        </a:rPr>
                        <a:t>Crohn's</a:t>
                      </a:r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1 (4 variants in IL23R)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2.4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C0504D"/>
                          </a:solidFill>
                          <a:latin typeface="Verdana"/>
                        </a:rPr>
                        <a:t>0.44%</a:t>
                      </a:r>
                      <a:endParaRPr lang="en-US" sz="1200" b="1" i="0" u="none" strike="noStrike" dirty="0">
                        <a:solidFill>
                          <a:srgbClr val="C0504D"/>
                        </a:solidFill>
                        <a:latin typeface="Verdana"/>
                      </a:endParaRPr>
                    </a:p>
                  </a:txBody>
                  <a:tcPr marL="8798" marR="8798" marT="8798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Type 1 diabetes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1 (4 variants in IFIH1)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latin typeface="Verdana"/>
                      </a:endParaRP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8798" marR="8798" marT="87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C0504D"/>
                          </a:solidFill>
                          <a:latin typeface="Verdana"/>
                        </a:rPr>
                        <a:t>0.70%</a:t>
                      </a:r>
                    </a:p>
                  </a:txBody>
                  <a:tcPr marL="8798" marR="8798" marT="8798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1495" y="6259810"/>
            <a:ext cx="55591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Contribution of rare alleles so far is minor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7331" y="6171684"/>
            <a:ext cx="329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Zuk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l., in prep.]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594" y="2892088"/>
            <a:ext cx="19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Quantitative Traits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6924" y="2960303"/>
            <a:ext cx="148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Disease Traits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569242" y="48584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Use population genetics model </a:t>
            </a:r>
            <a:r>
              <a:rPr lang="en-US" dirty="0" smtClean="0"/>
              <a:t>for: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Estimating </a:t>
            </a:r>
            <a:r>
              <a:rPr lang="en-US" dirty="0"/>
              <a:t>variance </a:t>
            </a:r>
            <a:r>
              <a:rPr lang="en-US" dirty="0" smtClean="0"/>
              <a:t>explained</a:t>
            </a:r>
          </a:p>
          <a:p>
            <a:pPr marL="342900" indent="-342900">
              <a:buAutoNum type="arabicPeriod"/>
            </a:pPr>
            <a:r>
              <a:rPr lang="en-US" dirty="0" smtClean="0"/>
              <a:t>Improved test for rare-variants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742176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Conclusions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502" y="2105025"/>
            <a:ext cx="8920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i="1" dirty="0" smtClean="0"/>
              <a:t>Theory</a:t>
            </a:r>
            <a:r>
              <a:rPr lang="en-US" sz="2400" dirty="0" smtClean="0"/>
              <a:t> doesn’t support a major role for rare variants for most traits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Current </a:t>
            </a:r>
            <a:r>
              <a:rPr lang="en-US" sz="2400" i="1" dirty="0" smtClean="0"/>
              <a:t>data</a:t>
            </a:r>
            <a:r>
              <a:rPr lang="en-US" sz="2400" dirty="0" smtClean="0"/>
              <a:t> is inconclusive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New framework for analyzing rare variants studies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Improved tests for rare variants discovery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4316968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Zuk</a:t>
            </a:r>
            <a:r>
              <a:rPr lang="en-US" dirty="0" smtClean="0"/>
              <a:t> et al., in prep.]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543" y="248125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good news: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1" y="930394"/>
            <a:ext cx="5723114" cy="4294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3137" y="698436"/>
            <a:ext cx="136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[color - trait]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648124" y="1319984"/>
            <a:ext cx="2428134" cy="5292830"/>
            <a:chOff x="6628956" y="1304925"/>
            <a:chExt cx="2428134" cy="5292830"/>
          </a:xfrm>
        </p:grpSpPr>
        <p:sp>
          <p:nvSpPr>
            <p:cNvPr id="9" name="Oval 8"/>
            <p:cNvSpPr/>
            <p:nvPr/>
          </p:nvSpPr>
          <p:spPr>
            <a:xfrm>
              <a:off x="8210550" y="22860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210549" y="2566987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210550" y="28772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210550" y="3190875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224837" y="352425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224836" y="3805237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24837" y="411545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224837" y="4429125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224837" y="46863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24836" y="4967287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224837" y="5277500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224837" y="5591175"/>
              <a:ext cx="85725" cy="1047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43910" y="1747837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phenotypes</a:t>
              </a:r>
              <a:endParaRPr lang="en-US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112198" y="198965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112197" y="2270640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112198" y="258085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12198" y="2894528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23506" y="315604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123505" y="3437030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123506" y="3747243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23506" y="4060918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112198" y="1747837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12198" y="5588105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12197" y="5869092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112198" y="6179305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12198" y="6492980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23504" y="4372624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23503" y="4653611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23504" y="4963824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23504" y="5277499"/>
              <a:ext cx="85725" cy="10477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endCxn id="11" idx="2"/>
            </p:cNvCxnSpPr>
            <p:nvPr/>
          </p:nvCxnSpPr>
          <p:spPr>
            <a:xfrm>
              <a:off x="7209231" y="2338387"/>
              <a:ext cx="1001318" cy="2809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209231" y="4210049"/>
              <a:ext cx="1044033" cy="4762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0" idx="6"/>
            </p:cNvCxnSpPr>
            <p:nvPr/>
          </p:nvCxnSpPr>
          <p:spPr>
            <a:xfrm>
              <a:off x="7209231" y="4113306"/>
              <a:ext cx="1015605" cy="3348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628956" y="1304925"/>
              <a:ext cx="966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Variants</a:t>
              </a:r>
              <a:endParaRPr lang="en-US" b="1" dirty="0"/>
            </a:p>
          </p:txBody>
        </p:sp>
      </p:grpSp>
      <p:cxnSp>
        <p:nvCxnSpPr>
          <p:cNvPr id="44" name="Straight Connector 43"/>
          <p:cNvCxnSpPr>
            <a:stCxn id="25" idx="5"/>
          </p:cNvCxnSpPr>
          <p:nvPr/>
        </p:nvCxnSpPr>
        <p:spPr>
          <a:xfrm>
            <a:off x="7204537" y="2685343"/>
            <a:ext cx="1039468" cy="2963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7"/>
            <a:endCxn id="18" idx="3"/>
          </p:cNvCxnSpPr>
          <p:nvPr/>
        </p:nvCxnSpPr>
        <p:spPr>
          <a:xfrm flipV="1">
            <a:off x="7215843" y="4790790"/>
            <a:ext cx="1040716" cy="5171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7"/>
            <a:endCxn id="12" idx="3"/>
          </p:cNvCxnSpPr>
          <p:nvPr/>
        </p:nvCxnSpPr>
        <p:spPr>
          <a:xfrm flipV="1">
            <a:off x="7215844" y="2981690"/>
            <a:ext cx="1026428" cy="4857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6"/>
            <a:endCxn id="19" idx="2"/>
          </p:cNvCxnSpPr>
          <p:nvPr/>
        </p:nvCxnSpPr>
        <p:spPr>
          <a:xfrm>
            <a:off x="7228397" y="5031271"/>
            <a:ext cx="1015607" cy="34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2" idx="7"/>
          </p:cNvCxnSpPr>
          <p:nvPr/>
        </p:nvCxnSpPr>
        <p:spPr>
          <a:xfrm flipV="1">
            <a:off x="7204537" y="5392417"/>
            <a:ext cx="1052607" cy="2260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15843" y="2054098"/>
            <a:ext cx="1001318" cy="280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8" idx="6"/>
            <a:endCxn id="14" idx="3"/>
          </p:cNvCxnSpPr>
          <p:nvPr/>
        </p:nvCxnSpPr>
        <p:spPr>
          <a:xfrm flipV="1">
            <a:off x="7228397" y="3628740"/>
            <a:ext cx="1028162" cy="14025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8" idx="3"/>
          </p:cNvCxnSpPr>
          <p:nvPr/>
        </p:nvCxnSpPr>
        <p:spPr>
          <a:xfrm>
            <a:off x="7217091" y="4750282"/>
            <a:ext cx="1039468" cy="405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9" idx="7"/>
            <a:endCxn id="15" idx="2"/>
          </p:cNvCxnSpPr>
          <p:nvPr/>
        </p:nvCxnSpPr>
        <p:spPr>
          <a:xfrm>
            <a:off x="7215845" y="3777646"/>
            <a:ext cx="1028159" cy="950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8" idx="7"/>
          </p:cNvCxnSpPr>
          <p:nvPr/>
        </p:nvCxnSpPr>
        <p:spPr>
          <a:xfrm flipV="1">
            <a:off x="7215844" y="2405834"/>
            <a:ext cx="1031818" cy="10615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5" idx="7"/>
            <a:endCxn id="21" idx="3"/>
          </p:cNvCxnSpPr>
          <p:nvPr/>
        </p:nvCxnSpPr>
        <p:spPr>
          <a:xfrm flipV="1">
            <a:off x="7204537" y="5695665"/>
            <a:ext cx="1052022" cy="8277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6"/>
            <a:endCxn id="16" idx="3"/>
          </p:cNvCxnSpPr>
          <p:nvPr/>
        </p:nvCxnSpPr>
        <p:spPr>
          <a:xfrm flipV="1">
            <a:off x="7228397" y="4219940"/>
            <a:ext cx="1028162" cy="1125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6"/>
            <a:endCxn id="14" idx="1"/>
          </p:cNvCxnSpPr>
          <p:nvPr/>
        </p:nvCxnSpPr>
        <p:spPr>
          <a:xfrm>
            <a:off x="7228399" y="3223490"/>
            <a:ext cx="1028160" cy="3311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4" idx="5"/>
            <a:endCxn id="16" idx="0"/>
          </p:cNvCxnSpPr>
          <p:nvPr/>
        </p:nvCxnSpPr>
        <p:spPr>
          <a:xfrm>
            <a:off x="7204536" y="2375130"/>
            <a:ext cx="1082332" cy="17553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0" idx="6"/>
          </p:cNvCxnSpPr>
          <p:nvPr/>
        </p:nvCxnSpPr>
        <p:spPr>
          <a:xfrm>
            <a:off x="7228399" y="4128365"/>
            <a:ext cx="1019263" cy="776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5" idx="1"/>
          </p:cNvCxnSpPr>
          <p:nvPr/>
        </p:nvCxnSpPr>
        <p:spPr>
          <a:xfrm>
            <a:off x="7218507" y="3543998"/>
            <a:ext cx="1038051" cy="2916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20" idx="3"/>
          </p:cNvCxnSpPr>
          <p:nvPr/>
        </p:nvCxnSpPr>
        <p:spPr>
          <a:xfrm>
            <a:off x="7218507" y="5344945"/>
            <a:ext cx="1038052" cy="370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5"/>
          </p:cNvCxnSpPr>
          <p:nvPr/>
        </p:nvCxnSpPr>
        <p:spPr>
          <a:xfrm>
            <a:off x="7215843" y="5068314"/>
            <a:ext cx="1031819" cy="276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13" idx="1"/>
          </p:cNvCxnSpPr>
          <p:nvPr/>
        </p:nvCxnSpPr>
        <p:spPr>
          <a:xfrm flipV="1">
            <a:off x="7197899" y="3221278"/>
            <a:ext cx="1044373" cy="9513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2" name="TextBox 4121"/>
          <p:cNvSpPr txBox="1"/>
          <p:nvPr/>
        </p:nvSpPr>
        <p:spPr>
          <a:xfrm>
            <a:off x="8315443" y="4067559"/>
            <a:ext cx="606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</a:t>
            </a:r>
            <a:r>
              <a:rPr lang="en-US" sz="1200" b="1" dirty="0" smtClean="0"/>
              <a:t>eight</a:t>
            </a:r>
            <a:endParaRPr 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297247" y="341282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</a:t>
            </a:r>
            <a:r>
              <a:rPr lang="en-US" sz="1200" b="1" dirty="0" smtClean="0"/>
              <a:t>ype 2 </a:t>
            </a:r>
          </a:p>
          <a:p>
            <a:r>
              <a:rPr lang="en-US" sz="1200" b="1" dirty="0" smtClean="0"/>
              <a:t>Diabetes</a:t>
            </a:r>
            <a:endParaRPr lang="en-US" sz="12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6708944" y="3963695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HLA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755430" y="489276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IGF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411" y="5347422"/>
            <a:ext cx="528496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a few years:  From a handful to </a:t>
            </a:r>
            <a:r>
              <a:rPr lang="en-US" sz="2000" b="1" i="1" dirty="0" smtClean="0">
                <a:solidFill>
                  <a:srgbClr val="FF0000"/>
                </a:solidFill>
              </a:rPr>
              <a:t>Thousands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of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statistically significant,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reproducible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smtClean="0"/>
              <a:t>associations reported genome-wide for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dozens</a:t>
            </a:r>
            <a:r>
              <a:rPr lang="en-US" sz="2000" b="1" dirty="0" smtClean="0"/>
              <a:t> of </a:t>
            </a:r>
            <a:r>
              <a:rPr lang="en-US" sz="2000" b="1" i="1" dirty="0" smtClean="0">
                <a:solidFill>
                  <a:srgbClr val="FF0000"/>
                </a:solidFill>
              </a:rPr>
              <a:t>different</a:t>
            </a:r>
            <a:r>
              <a:rPr lang="en-US" sz="2000" b="1" dirty="0" smtClean="0"/>
              <a:t> </a:t>
            </a:r>
            <a:r>
              <a:rPr lang="en-US" sz="2000" b="1" dirty="0"/>
              <a:t>t</a:t>
            </a:r>
            <a:r>
              <a:rPr lang="en-US" sz="2000" b="1" dirty="0" smtClean="0"/>
              <a:t>raits and diseases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07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696" y="878801"/>
            <a:ext cx="80598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Thanks</a:t>
            </a:r>
          </a:p>
          <a:p>
            <a:pPr algn="ctr"/>
            <a:endParaRPr lang="en-US" sz="2800" b="1" dirty="0" smtClean="0"/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1878" y="4057297"/>
            <a:ext cx="6098084" cy="1990556"/>
            <a:chOff x="1521878" y="4057297"/>
            <a:chExt cx="6098084" cy="1990556"/>
          </a:xfrm>
        </p:grpSpPr>
        <p:sp>
          <p:nvSpPr>
            <p:cNvPr id="3" name="TextBox 2"/>
            <p:cNvSpPr txBox="1"/>
            <p:nvPr/>
          </p:nvSpPr>
          <p:spPr>
            <a:xfrm>
              <a:off x="1521878" y="5660583"/>
              <a:ext cx="1566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Eliana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Hechter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38383" y="5660583"/>
              <a:ext cx="1677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Shamil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Sunyaev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91741" y="5678521"/>
              <a:ext cx="12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Eric Lander</a:t>
              </a:r>
              <a:endParaRPr lang="en-US" b="1" dirty="0"/>
            </a:p>
          </p:txBody>
        </p:sp>
        <p:pic>
          <p:nvPicPr>
            <p:cNvPr id="1027" name="Picture 3" descr="C:\research\common_disease_model\docs\ppt\Shamil-Sunyaev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186" y="4057297"/>
              <a:ext cx="1152287" cy="140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research\common_disease_model\docs\ppt\eliana-hech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855" y="4057297"/>
              <a:ext cx="1240372" cy="140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research\common_disease_model\docs\ppt\eric-land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75" y="4057297"/>
              <a:ext cx="1152287" cy="144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11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42378" y="551765"/>
            <a:ext cx="8116439" cy="3011269"/>
            <a:chOff x="0" y="1551206"/>
            <a:chExt cx="9172575" cy="3333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1206"/>
              <a:ext cx="9172575" cy="333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694" y="1814512"/>
              <a:ext cx="2667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96330" y="58519"/>
            <a:ext cx="61280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bad news: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 smtClean="0"/>
              <a:t>(</a:t>
            </a:r>
            <a:r>
              <a:rPr lang="en-US" dirty="0"/>
              <a:t>Informal) Def.: </a:t>
            </a:r>
          </a:p>
          <a:p>
            <a:r>
              <a:rPr lang="en-US" b="1" i="1" dirty="0"/>
              <a:t>Heritability</a:t>
            </a:r>
            <a:r>
              <a:rPr lang="en-US" dirty="0"/>
              <a:t> – ability of genotypes to explain/predict </a:t>
            </a:r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1060" y="3953832"/>
            <a:ext cx="8709967" cy="1579780"/>
            <a:chOff x="333411" y="3475299"/>
            <a:chExt cx="8709967" cy="1579780"/>
          </a:xfrm>
        </p:grpSpPr>
        <p:grpSp>
          <p:nvGrpSpPr>
            <p:cNvPr id="12" name="Group 11"/>
            <p:cNvGrpSpPr/>
            <p:nvPr/>
          </p:nvGrpSpPr>
          <p:grpSpPr>
            <a:xfrm>
              <a:off x="1809786" y="4074004"/>
              <a:ext cx="5048250" cy="981075"/>
              <a:chOff x="1895475" y="790574"/>
              <a:chExt cx="5048250" cy="9810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475" y="790574"/>
                <a:ext cx="5048250" cy="981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8076" y="1446986"/>
                <a:ext cx="309562" cy="32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947901" y="3475299"/>
              <a:ext cx="1288879" cy="893981"/>
              <a:chOff x="4033590" y="191869"/>
              <a:chExt cx="1288879" cy="89398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4324350" y="790574"/>
                <a:ext cx="95250" cy="2952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033590" y="191869"/>
                <a:ext cx="12888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How much 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is explained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362737" y="3541974"/>
              <a:ext cx="2680641" cy="646331"/>
              <a:chOff x="6448426" y="258544"/>
              <a:chExt cx="2680641" cy="646331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6448426" y="581709"/>
                <a:ext cx="619077" cy="323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6943725" y="258544"/>
                <a:ext cx="2185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Heritability explained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By known loci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25788" y="4523415"/>
              <a:ext cx="2520502" cy="369332"/>
              <a:chOff x="6511477" y="1239985"/>
              <a:chExt cx="2520502" cy="3693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7200900" y="1239985"/>
                <a:ext cx="1831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‘Total’ heritability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9" name="Straight Arrow Connector 28"/>
              <p:cNvCxnSpPr>
                <a:stCxn id="19" idx="1"/>
              </p:cNvCxnSpPr>
              <p:nvPr/>
            </p:nvCxnSpPr>
            <p:spPr>
              <a:xfrm flipH="1" flipV="1">
                <a:off x="6511477" y="1404787"/>
                <a:ext cx="689423" cy="198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33411" y="4188305"/>
              <a:ext cx="1563570" cy="646331"/>
              <a:chOff x="419100" y="904875"/>
              <a:chExt cx="1563570" cy="6463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19100" y="904875"/>
                <a:ext cx="12465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How much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 missing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1492740" y="1228041"/>
                <a:ext cx="48993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4069652" y="286145"/>
            <a:ext cx="1313228" cy="756379"/>
            <a:chOff x="4345877" y="1521116"/>
            <a:chExt cx="1313228" cy="75637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5317954" y="2057400"/>
              <a:ext cx="341151" cy="220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345877" y="1521116"/>
              <a:ext cx="1251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Population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estimator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82464" y="5745441"/>
            <a:ext cx="6026322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/>
              <a:t>The variants found have low predictive power.</a:t>
            </a:r>
          </a:p>
          <a:p>
            <a:r>
              <a:rPr lang="en-US" sz="2200" b="1" dirty="0"/>
              <a:t>	Most of the </a:t>
            </a:r>
            <a:r>
              <a:rPr lang="en-US" sz="2200" b="1" i="1" dirty="0">
                <a:solidFill>
                  <a:srgbClr val="FF0000"/>
                </a:solidFill>
              </a:rPr>
              <a:t>heritability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/>
              <a:t>is still missing</a:t>
            </a:r>
          </a:p>
        </p:txBody>
      </p:sp>
    </p:spTree>
    <p:extLst>
      <p:ext uri="{BB962C8B-B14F-4D97-AF65-F5344CB8AC3E}">
        <p14:creationId xmlns:p14="http://schemas.microsoft.com/office/powerpoint/2010/main" val="29617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015" y="532340"/>
            <a:ext cx="140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320" y="1396777"/>
            <a:ext cx="5451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Introduction: 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Heritability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Missing heritability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The role of genetic interactions</a:t>
            </a:r>
            <a:endParaRPr lang="en-US" b="1" dirty="0"/>
          </a:p>
          <a:p>
            <a:r>
              <a:rPr lang="en-US" dirty="0" smtClean="0"/>
              <a:t>	a. Partitioning of genetic variance</a:t>
            </a:r>
          </a:p>
          <a:p>
            <a:r>
              <a:rPr lang="en-US" dirty="0"/>
              <a:t>	</a:t>
            </a:r>
            <a:r>
              <a:rPr lang="en-US" dirty="0" smtClean="0"/>
              <a:t>b. Non-additive models create Phantom heritability</a:t>
            </a:r>
          </a:p>
          <a:p>
            <a:r>
              <a:rPr lang="en-US" dirty="0"/>
              <a:t>	</a:t>
            </a:r>
            <a:r>
              <a:rPr lang="en-US" dirty="0" smtClean="0"/>
              <a:t>c. A consistent estimator for the heritability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role of common and rare </a:t>
            </a:r>
            <a:r>
              <a:rPr lang="en-US" dirty="0" smtClean="0"/>
              <a:t>alleles</a:t>
            </a:r>
          </a:p>
          <a:p>
            <a:r>
              <a:rPr lang="en-US" dirty="0"/>
              <a:t>	</a:t>
            </a:r>
            <a:r>
              <a:rPr lang="en-US" dirty="0" smtClean="0"/>
              <a:t>	Wright-Fisher Model</a:t>
            </a:r>
          </a:p>
          <a:p>
            <a:r>
              <a:rPr lang="en-US" dirty="0"/>
              <a:t>	</a:t>
            </a:r>
            <a:r>
              <a:rPr lang="en-US" dirty="0" smtClean="0"/>
              <a:t>	Power correction</a:t>
            </a:r>
          </a:p>
          <a:p>
            <a:r>
              <a:rPr lang="en-US" dirty="0"/>
              <a:t>	</a:t>
            </a:r>
            <a:r>
              <a:rPr lang="en-US" dirty="0" smtClean="0"/>
              <a:t>	Analysis of rare </a:t>
            </a:r>
            <a:r>
              <a:rPr lang="en-US" dirty="0" smtClean="0"/>
              <a:t>variants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96" y="1049793"/>
            <a:ext cx="2348934" cy="7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70" y="166424"/>
            <a:ext cx="59789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					Genetic Architecture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 err="1" smtClean="0"/>
              <a:t>Gene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Environment</a:t>
            </a:r>
            <a:r>
              <a:rPr lang="en-US" dirty="0" smtClean="0"/>
              <a:t> (</a:t>
            </a:r>
            <a:r>
              <a:rPr lang="en-US" dirty="0" err="1" smtClean="0"/>
              <a:t>G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E</a:t>
            </a:r>
            <a:r>
              <a:rPr lang="en-US" dirty="0" smtClean="0"/>
              <a:t>) </a:t>
            </a:r>
            <a:r>
              <a:rPr lang="en-US" dirty="0"/>
              <a:t>Interactions: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8389" y="722540"/>
            <a:ext cx="1840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– phenotype</a:t>
            </a:r>
          </a:p>
          <a:p>
            <a:r>
              <a:rPr lang="en-US" dirty="0" smtClean="0"/>
              <a:t>G – genetic</a:t>
            </a:r>
          </a:p>
          <a:p>
            <a:r>
              <a:rPr lang="en-US" dirty="0" smtClean="0"/>
              <a:t>E - environmental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4792" y="3693055"/>
            <a:ext cx="477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focus on: </a:t>
            </a:r>
            <a:r>
              <a:rPr lang="en-US" i="1" dirty="0" smtClean="0"/>
              <a:t>Quantitative</a:t>
            </a:r>
            <a:r>
              <a:rPr lang="en-US" dirty="0" smtClean="0"/>
              <a:t> traits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4792" y="4327969"/>
            <a:ext cx="293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(binary random variable)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4792" y="5626971"/>
            <a:ext cx="6853918" cy="604837"/>
            <a:chOff x="504827" y="5626971"/>
            <a:chExt cx="6853918" cy="604837"/>
          </a:xfrm>
        </p:grpSpPr>
        <p:sp>
          <p:nvSpPr>
            <p:cNvPr id="34" name="TextBox 33"/>
            <p:cNvSpPr txBox="1"/>
            <p:nvPr/>
          </p:nvSpPr>
          <p:spPr>
            <a:xfrm>
              <a:off x="504827" y="5744723"/>
              <a:ext cx="194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Additive effect size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533" y="5626971"/>
              <a:ext cx="4367212" cy="60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94792" y="5042939"/>
            <a:ext cx="3764596" cy="503468"/>
            <a:chOff x="625821" y="5042939"/>
            <a:chExt cx="3764596" cy="503468"/>
          </a:xfrm>
        </p:grpSpPr>
        <p:sp>
          <p:nvSpPr>
            <p:cNvPr id="32" name="TextBox 31"/>
            <p:cNvSpPr txBox="1"/>
            <p:nvPr/>
          </p:nvSpPr>
          <p:spPr>
            <a:xfrm>
              <a:off x="625821" y="5042939"/>
              <a:ext cx="1706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Allele frequency</a:t>
              </a:r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75" y="5042939"/>
              <a:ext cx="513742" cy="503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36" y="4339765"/>
            <a:ext cx="619125" cy="47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924416" y="4235636"/>
            <a:ext cx="3030188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Assumption: </a:t>
            </a:r>
          </a:p>
          <a:p>
            <a:r>
              <a:rPr lang="en-US" dirty="0" err="1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are in </a:t>
            </a:r>
            <a:r>
              <a:rPr lang="en-US" b="1" i="1" dirty="0" smtClean="0"/>
              <a:t>Linkage-Equilibrium</a:t>
            </a:r>
          </a:p>
          <a:p>
            <a:r>
              <a:rPr lang="en-US" dirty="0" smtClean="0"/>
              <a:t>(statistically: </a:t>
            </a:r>
            <a:r>
              <a:rPr lang="en-US" dirty="0" err="1" smtClean="0"/>
              <a:t>indep</a:t>
            </a:r>
            <a:r>
              <a:rPr lang="en-US" dirty="0" smtClean="0"/>
              <a:t>. rand. </a:t>
            </a:r>
            <a:r>
              <a:rPr lang="en-US" dirty="0" err="1"/>
              <a:t>r</a:t>
            </a:r>
            <a:r>
              <a:rPr lang="en-US" dirty="0" err="1" smtClean="0"/>
              <a:t>ar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88389" y="1684936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[Normalization:</a:t>
            </a:r>
          </a:p>
          <a:p>
            <a:r>
              <a:rPr lang="en-US" dirty="0" smtClean="0"/>
              <a:t>E[Z] = 0, </a:t>
            </a:r>
            <a:r>
              <a:rPr lang="en-US" dirty="0" err="1" smtClean="0"/>
              <a:t>Var</a:t>
            </a:r>
            <a:r>
              <a:rPr lang="en-US" dirty="0" smtClean="0"/>
              <a:t>[Z]=1]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56" y="2714507"/>
            <a:ext cx="5799552" cy="7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2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160" y="313611"/>
            <a:ext cx="499593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Broad-sense</a:t>
            </a:r>
            <a:r>
              <a:rPr lang="en-US" b="1" dirty="0"/>
              <a:t>:</a:t>
            </a:r>
          </a:p>
          <a:p>
            <a:endParaRPr lang="en-US" dirty="0" smtClean="0"/>
          </a:p>
          <a:p>
            <a:r>
              <a:rPr lang="en-US" sz="2400" b="1" dirty="0" smtClean="0"/>
              <a:t>						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Narrow-sense: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Individual </a:t>
            </a:r>
            <a:r>
              <a:rPr lang="en-US" dirty="0"/>
              <a:t>variance </a:t>
            </a:r>
            <a:r>
              <a:rPr lang="en-US" dirty="0" smtClean="0"/>
              <a:t> is proportional </a:t>
            </a:r>
            <a:r>
              <a:rPr lang="en-US" dirty="0"/>
              <a:t>to </a:t>
            </a:r>
            <a:r>
              <a:rPr lang="en-US" i="1" dirty="0" err="1"/>
              <a:t>heterozygosity</a:t>
            </a:r>
            <a:r>
              <a:rPr lang="en-US" dirty="0"/>
              <a:t>, and to </a:t>
            </a:r>
            <a:r>
              <a:rPr lang="en-US" i="1" dirty="0"/>
              <a:t>squared</a:t>
            </a:r>
            <a:r>
              <a:rPr lang="en-US" dirty="0"/>
              <a:t> effect size,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78" y="1232008"/>
            <a:ext cx="3243094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9" y="5420431"/>
            <a:ext cx="3091118" cy="76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76B-EAE5-1C45-8C39-D8F2287BD7C3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7" y="3458091"/>
            <a:ext cx="4684336" cy="7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772502" y="2696510"/>
            <a:ext cx="6589240" cy="951132"/>
            <a:chOff x="1902884" y="1645474"/>
            <a:chExt cx="6589240" cy="951132"/>
          </a:xfrm>
        </p:grpSpPr>
        <p:sp>
          <p:nvSpPr>
            <p:cNvPr id="6" name="TextBox 5"/>
            <p:cNvSpPr txBox="1"/>
            <p:nvPr/>
          </p:nvSpPr>
          <p:spPr>
            <a:xfrm>
              <a:off x="6637129" y="1737191"/>
              <a:ext cx="18549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[Normalization:</a:t>
              </a:r>
            </a:p>
            <a:p>
              <a:r>
                <a:rPr lang="en-US" dirty="0" smtClean="0"/>
                <a:t>E[Z] = 0, </a:t>
              </a:r>
              <a:r>
                <a:rPr lang="en-US" dirty="0" err="1" smtClean="0"/>
                <a:t>Var</a:t>
              </a:r>
              <a:r>
                <a:rPr lang="en-US" dirty="0" smtClean="0"/>
                <a:t>[Z]=1]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052548" y="2206081"/>
              <a:ext cx="183482" cy="268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20464" y="1645475"/>
              <a:ext cx="1415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Unexplained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variance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2884" y="1645475"/>
              <a:ext cx="1146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explained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variance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82219" y="2291806"/>
              <a:ext cx="3432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43034" y="1645474"/>
              <a:ext cx="9747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Total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variance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585785" y="2291806"/>
              <a:ext cx="10039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46360" y="4461329"/>
            <a:ext cx="7040872" cy="1645652"/>
            <a:chOff x="1076742" y="3410293"/>
            <a:chExt cx="7040872" cy="1645652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029669" y="4642404"/>
              <a:ext cx="446320" cy="1638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076742" y="3410293"/>
              <a:ext cx="7040872" cy="1645652"/>
              <a:chOff x="1076742" y="3410293"/>
              <a:chExt cx="7040872" cy="164565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3518737" y="3594959"/>
                <a:ext cx="2638425" cy="8858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066425" y="4185509"/>
                <a:ext cx="2224087" cy="3635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169517" y="3410293"/>
                <a:ext cx="1948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Additive effect size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290512" y="4037871"/>
                <a:ext cx="1706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Allele frequency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76742" y="4409614"/>
                <a:ext cx="13606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Var.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expl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By one locus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82586" y="718024"/>
            <a:ext cx="6124957" cy="1511216"/>
            <a:chOff x="1076742" y="5055945"/>
            <a:chExt cx="6124957" cy="1511216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5280358" y="5434064"/>
              <a:ext cx="447864" cy="268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86183" y="5055945"/>
              <a:ext cx="1415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Unexplained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variance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76742" y="5920830"/>
              <a:ext cx="1146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explained 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variance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222953" y="5875819"/>
              <a:ext cx="323549" cy="2603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910134" y="5681405"/>
            <a:ext cx="2560709" cy="653431"/>
            <a:chOff x="5659366" y="6136137"/>
            <a:chExt cx="2560709" cy="653431"/>
          </a:xfrm>
          <a:noFill/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941" y="6183670"/>
              <a:ext cx="1602441" cy="6058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659366" y="6265082"/>
              <a:ext cx="920317" cy="36933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Always:</a:t>
              </a:r>
              <a:endParaRPr lang="en-US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59366" y="6136137"/>
              <a:ext cx="2560709" cy="653431"/>
            </a:xfrm>
            <a:prstGeom prst="rect">
              <a:avLst/>
            </a:prstGeom>
            <a:grpFill/>
            <a:ln w="95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580749" y="183118"/>
            <a:ext cx="1688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Heritability </a:t>
            </a:r>
          </a:p>
        </p:txBody>
      </p:sp>
    </p:spTree>
    <p:extLst>
      <p:ext uri="{BB962C8B-B14F-4D97-AF65-F5344CB8AC3E}">
        <p14:creationId xmlns:p14="http://schemas.microsoft.com/office/powerpoint/2010/main" val="31387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6" y="1212146"/>
            <a:ext cx="783412" cy="39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240" y="204644"/>
            <a:ext cx="266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Missing </a:t>
            </a:r>
            <a:r>
              <a:rPr lang="en-US" sz="2400" b="1" dirty="0" smtClean="0"/>
              <a:t>Heritability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48450" y="6365848"/>
            <a:ext cx="2133600" cy="365125"/>
          </a:xfrm>
        </p:spPr>
        <p:txBody>
          <a:bodyPr/>
          <a:lstStyle/>
          <a:p>
            <a:fld id="{5335A76B-EAE5-1C45-8C39-D8F2287BD7C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3140" y="1234722"/>
            <a:ext cx="7428910" cy="40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–  variance explained by all </a:t>
            </a:r>
            <a:r>
              <a:rPr lang="en-US" i="1" dirty="0"/>
              <a:t>known</a:t>
            </a:r>
            <a:r>
              <a:rPr lang="en-US" dirty="0"/>
              <a:t> SNPs (statistically significant associations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– heritability estimate from </a:t>
            </a:r>
            <a:r>
              <a:rPr lang="en-US" i="1" dirty="0" smtClean="0"/>
              <a:t>population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Empirical observation: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Two </a:t>
            </a:r>
            <a:r>
              <a:rPr lang="en-US" dirty="0" smtClean="0"/>
              <a:t>explanations: (</a:t>
            </a:r>
            <a:r>
              <a:rPr lang="en-US" u="sng" dirty="0" smtClean="0"/>
              <a:t>not</a:t>
            </a:r>
            <a:r>
              <a:rPr lang="en-US" dirty="0" smtClean="0"/>
              <a:t> mutually exclusive)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Not all variants were found yet</a:t>
            </a:r>
          </a:p>
          <a:p>
            <a:r>
              <a:rPr lang="en-US" dirty="0" smtClean="0"/>
              <a:t>(ii) Overestimation of the true heritability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1" y="1533753"/>
            <a:ext cx="523875" cy="41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3" y="2749357"/>
            <a:ext cx="3230737" cy="9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43" y="5145463"/>
            <a:ext cx="2771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68" y="5116888"/>
            <a:ext cx="28003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13" y="5189510"/>
            <a:ext cx="2876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83926" y="4932222"/>
            <a:ext cx="2466745" cy="369332"/>
            <a:chOff x="3939281" y="5585080"/>
            <a:chExt cx="2466745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3939281" y="558508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(ii)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endCxn id="11" idx="3"/>
            </p:cNvCxnSpPr>
            <p:nvPr/>
          </p:nvCxnSpPr>
          <p:spPr>
            <a:xfrm flipH="1">
              <a:off x="4255351" y="5734132"/>
              <a:ext cx="2150675" cy="178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542358" y="496079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86565" y="6181725"/>
            <a:ext cx="512852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Population estimators might be biased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6756" y="4896608"/>
            <a:ext cx="110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focus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33366</TotalTime>
  <Words>2344</Words>
  <Application>Microsoft Office PowerPoint</Application>
  <PresentationFormat>On-screen Show (4:3)</PresentationFormat>
  <Paragraphs>819</Paragraphs>
  <Slides>40</Slides>
  <Notes>17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Or Zuk</cp:lastModifiedBy>
  <cp:revision>995</cp:revision>
  <cp:lastPrinted>2011-08-02T22:57:00Z</cp:lastPrinted>
  <dcterms:created xsi:type="dcterms:W3CDTF">2011-08-02T17:15:01Z</dcterms:created>
  <dcterms:modified xsi:type="dcterms:W3CDTF">2012-11-29T23:06:51Z</dcterms:modified>
</cp:coreProperties>
</file>