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3" r:id="rId2"/>
    <p:sldId id="348" r:id="rId3"/>
    <p:sldId id="349" r:id="rId4"/>
    <p:sldId id="350" r:id="rId5"/>
    <p:sldId id="298" r:id="rId6"/>
    <p:sldId id="271" r:id="rId7"/>
    <p:sldId id="263" r:id="rId8"/>
    <p:sldId id="272" r:id="rId9"/>
    <p:sldId id="329" r:id="rId10"/>
    <p:sldId id="331" r:id="rId11"/>
    <p:sldId id="345" r:id="rId12"/>
    <p:sldId id="299" r:id="rId13"/>
    <p:sldId id="279" r:id="rId14"/>
    <p:sldId id="333" r:id="rId15"/>
    <p:sldId id="313" r:id="rId16"/>
    <p:sldId id="315" r:id="rId17"/>
    <p:sldId id="264" r:id="rId18"/>
    <p:sldId id="274" r:id="rId19"/>
    <p:sldId id="342" r:id="rId20"/>
    <p:sldId id="338" r:id="rId21"/>
    <p:sldId id="347" r:id="rId22"/>
    <p:sldId id="341" r:id="rId23"/>
    <p:sldId id="339" r:id="rId24"/>
    <p:sldId id="340" r:id="rId25"/>
    <p:sldId id="322" r:id="rId26"/>
    <p:sldId id="337" r:id="rId27"/>
  </p:sldIdLst>
  <p:sldSz cx="9144000" cy="6858000" type="screen4x3"/>
  <p:notesSz cx="7010400" cy="92964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83262" autoAdjust="0"/>
  </p:normalViewPr>
  <p:slideViewPr>
    <p:cSldViewPr>
      <p:cViewPr>
        <p:scale>
          <a:sx n="90" d="100"/>
          <a:sy n="90" d="100"/>
        </p:scale>
        <p:origin x="-468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1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71925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9DC5388-4183-444F-B38E-189E2B1A861B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971925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D72A20C-909C-451C-B4D2-4412824F2A4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71925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2AA62C-149C-4F40-82D4-95929C412D4F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pPr lvl="0"/>
            <a:endParaRPr lang="he-IL" noProof="0" smtClean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1">
            <a:normAutofit/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971925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9FC692-2536-4121-A73D-36CA4B073FD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/>
            <a:r>
              <a:rPr lang="en-US" dirty="0" smtClean="0"/>
              <a:t>Hello, my name</a:t>
            </a:r>
            <a:r>
              <a:rPr lang="en-US" baseline="0" dirty="0" smtClean="0"/>
              <a:t> is Or </a:t>
            </a:r>
            <a:r>
              <a:rPr lang="en-US" baseline="0" dirty="0" err="1" smtClean="0"/>
              <a:t>Zuk</a:t>
            </a:r>
            <a:r>
              <a:rPr lang="en-US" baseline="0" dirty="0" smtClean="0"/>
              <a:t> from the Broad Inst. I thank the organizers for the opportunity to speak here.</a:t>
            </a:r>
          </a:p>
          <a:p>
            <a:pPr algn="l" rtl="0" eaLnBrk="1" hangingPunct="1"/>
            <a:r>
              <a:rPr lang="en-US" baseline="0" dirty="0" smtClean="0"/>
              <a:t>This is joint work with </a:t>
            </a:r>
            <a:r>
              <a:rPr lang="en-US" baseline="0" dirty="0" err="1" smtClean="0"/>
              <a:t>Amnon</a:t>
            </a:r>
            <a:r>
              <a:rPr lang="en-US" baseline="0" dirty="0" smtClean="0"/>
              <a:t> Amir and Noam </a:t>
            </a:r>
            <a:r>
              <a:rPr lang="en-US" baseline="0" dirty="0" err="1" smtClean="0"/>
              <a:t>Shental</a:t>
            </a:r>
            <a:r>
              <a:rPr lang="en-US" baseline="0" dirty="0" smtClean="0"/>
              <a:t>, both from Israel.</a:t>
            </a:r>
          </a:p>
          <a:p>
            <a:pPr algn="l" rtl="0" eaLnBrk="1" hangingPunct="1"/>
            <a:endParaRPr lang="en-US" baseline="0" dirty="0" smtClean="0"/>
          </a:p>
          <a:p>
            <a:pPr algn="l" rtl="0" eaLnBrk="1" hangingPunct="1"/>
            <a:endParaRPr lang="ar-SA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6F37FA-5ACE-42AB-9636-00500F0251A7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cs typeface="Arial" charset="0"/>
              </a:rPr>
              <a:t>So we need to profile larger populations.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cs typeface="Arial" charset="0"/>
              </a:rPr>
              <a:t>Important : some of</a:t>
            </a:r>
            <a:r>
              <a:rPr lang="en-US" baseline="0" dirty="0" smtClean="0">
                <a:cs typeface="Arial" charset="0"/>
              </a:rPr>
              <a:t> the SNPs/deletions are not in SNPs data bases since they are rare /specific to populations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>
                <a:cs typeface="Arial" charset="0"/>
              </a:rPr>
              <a:t>Need to perform sequencing!</a:t>
            </a:r>
            <a:endParaRPr lang="en-US" dirty="0" smtClean="0">
              <a:cs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2C956A-9E8F-477A-B492-9F67978F4B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cs typeface="Arial" charset="0"/>
              </a:rPr>
              <a:t>Do the animation according to the speach</a:t>
            </a:r>
            <a:endParaRPr lang="he-IL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7261F3-906B-4793-AE67-E268B13EFD20}" type="slidenum">
              <a:rPr lang="he-IL" smtClean="0"/>
              <a:pPr>
                <a:defRPr/>
              </a:pPr>
              <a:t>12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We map</a:t>
            </a:r>
            <a:r>
              <a:rPr lang="en-US" baseline="0" dirty="0" smtClean="0"/>
              <a:t> the problem to CS. </a:t>
            </a:r>
          </a:p>
          <a:p>
            <a:r>
              <a:rPr lang="en-US" baseline="0" dirty="0" smtClean="0"/>
              <a:t>X is the vector of </a:t>
            </a:r>
            <a:r>
              <a:rPr lang="en-US" baseline="0" dirty="0" err="1" smtClean="0"/>
              <a:t>unkown</a:t>
            </a:r>
            <a:r>
              <a:rPr lang="en-US" baseline="0" dirty="0" smtClean="0"/>
              <a:t> genotypes: 0 means reference homozygous (AA), 1 means heterozygous (AB) and 2 means rare </a:t>
            </a:r>
            <a:r>
              <a:rPr lang="en-US" baseline="0" dirty="0" err="1" smtClean="0"/>
              <a:t>homozgous</a:t>
            </a:r>
            <a:r>
              <a:rPr lang="en-US" baseline="0" dirty="0" smtClean="0"/>
              <a:t> (BB) </a:t>
            </a:r>
          </a:p>
          <a:p>
            <a:r>
              <a:rPr lang="en-US" baseline="0" dirty="0" err="1" smtClean="0"/>
              <a:t>X_i</a:t>
            </a:r>
            <a:r>
              <a:rPr lang="en-US" baseline="0" dirty="0" smtClean="0"/>
              <a:t> simply counts the number of B alleles. </a:t>
            </a:r>
          </a:p>
          <a:p>
            <a:r>
              <a:rPr lang="en-US" baseline="0" dirty="0" err="1" smtClean="0"/>
              <a:t>M_i</a:t>
            </a:r>
            <a:r>
              <a:rPr lang="en-US" baseline="0" dirty="0" smtClean="0"/>
              <a:t> is the measurement or pooling vector: 1 for each person participating in the pool (normalized)</a:t>
            </a:r>
            <a:endParaRPr lang="ar-SA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A12E7C-6D9A-40C1-8FF4-E3E864DB0A5A}" type="slidenum">
              <a:rPr lang="he-IL" smtClean="0"/>
              <a:pPr>
                <a:defRPr/>
              </a:pPr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Here</a:t>
            </a:r>
            <a:r>
              <a:rPr lang="en-US" baseline="0" dirty="0" smtClean="0"/>
              <a:t> I’ll describe briefly what is compressed sensing in a nutshell. </a:t>
            </a:r>
          </a:p>
          <a:p>
            <a:r>
              <a:rPr lang="en-US" baseline="0" dirty="0" smtClean="0"/>
              <a:t>So you have a very simple problem: linear system y = </a:t>
            </a:r>
            <a:r>
              <a:rPr lang="en-US" baseline="0" dirty="0" err="1" smtClean="0"/>
              <a:t>Mx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But the problem is that you have fewer equations than unknowns, k &lt;&lt; n. </a:t>
            </a:r>
          </a:p>
          <a:p>
            <a:r>
              <a:rPr lang="en-US" baseline="0" dirty="0" smtClean="0"/>
              <a:t>In general, as we all know, there is no unique solution. But, here we have an additional information that X is sparse: most entries are zero!</a:t>
            </a:r>
          </a:p>
          <a:p>
            <a:r>
              <a:rPr lang="en-US" baseline="0" dirty="0" smtClean="0"/>
              <a:t>(in our case, most individuals don’t carry the mutation). That’s why it’s called compressed sensing: X is sparse hence compressible (not interested in general X) . Sensing is compressed since we only perform a few measurements (instead of n measurements and then compressing X)</a:t>
            </a:r>
          </a:p>
          <a:p>
            <a:r>
              <a:rPr lang="en-US" baseline="0" dirty="0" smtClean="0"/>
              <a:t>Then, it turns out: 1. there is a unique solution. 2. there are efficient algorithms that can find it</a:t>
            </a:r>
            <a:endParaRPr lang="ar-SA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A12E7C-6D9A-40C1-8FF4-E3E864DB0A5A}" type="slidenum">
              <a:rPr lang="he-IL" smtClean="0"/>
              <a:pPr>
                <a:defRPr/>
              </a:pPr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smtClean="0">
                <a:cs typeface="Arial" charset="0"/>
              </a:rPr>
              <a:t>So we want to measure the freq. of B in each pool.</a:t>
            </a:r>
            <a:r>
              <a:rPr lang="en-US" baseline="0" dirty="0" smtClean="0">
                <a:cs typeface="Arial" charset="0"/>
              </a:rPr>
              <a:t> How does it work in practice? </a:t>
            </a:r>
          </a:p>
          <a:p>
            <a:pPr algn="l" rtl="0"/>
            <a:r>
              <a:rPr lang="en-US" baseline="0" dirty="0" smtClean="0">
                <a:cs typeface="Arial" charset="0"/>
              </a:rPr>
              <a:t>Next gen sequencing. </a:t>
            </a:r>
            <a:r>
              <a:rPr lang="en-US" dirty="0" smtClean="0">
                <a:cs typeface="Arial" charset="0"/>
              </a:rPr>
              <a:t>Several </a:t>
            </a:r>
            <a:r>
              <a:rPr lang="en-US" dirty="0" smtClean="0">
                <a:cs typeface="Arial" charset="0"/>
              </a:rPr>
              <a:t>technologies:</a:t>
            </a:r>
          </a:p>
          <a:p>
            <a:pPr algn="l" rtl="0"/>
            <a:r>
              <a:rPr lang="en-US" dirty="0" smtClean="0">
                <a:cs typeface="Arial" charset="0"/>
              </a:rPr>
              <a:t>We</a:t>
            </a:r>
            <a:r>
              <a:rPr lang="en-US" baseline="0" dirty="0" smtClean="0">
                <a:cs typeface="Arial" charset="0"/>
              </a:rPr>
              <a:t> used </a:t>
            </a:r>
            <a:r>
              <a:rPr lang="en-US" dirty="0" err="1" smtClean="0">
                <a:cs typeface="Arial" charset="0"/>
              </a:rPr>
              <a:t>illumina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– </a:t>
            </a:r>
            <a:r>
              <a:rPr lang="en-US" dirty="0" smtClean="0">
                <a:cs typeface="Arial" charset="0"/>
              </a:rPr>
              <a:t>parameters</a:t>
            </a:r>
          </a:p>
          <a:p>
            <a:pPr algn="l" rtl="0"/>
            <a:r>
              <a:rPr lang="en-US" dirty="0" smtClean="0">
                <a:cs typeface="Arial" charset="0"/>
              </a:rPr>
              <a:t>We</a:t>
            </a:r>
            <a:r>
              <a:rPr lang="en-US" baseline="0" dirty="0" smtClean="0">
                <a:cs typeface="Arial" charset="0"/>
              </a:rPr>
              <a:t> look at </a:t>
            </a:r>
            <a:r>
              <a:rPr lang="en-US" b="1" baseline="0" dirty="0" smtClean="0">
                <a:cs typeface="Arial" charset="0"/>
              </a:rPr>
              <a:t>one </a:t>
            </a:r>
            <a:r>
              <a:rPr lang="en-US" b="0" baseline="0" dirty="0" smtClean="0">
                <a:cs typeface="Arial" charset="0"/>
              </a:rPr>
              <a:t>pool:</a:t>
            </a:r>
            <a:endParaRPr lang="en-US" b="0" dirty="0" smtClean="0">
              <a:cs typeface="Arial" charset="0"/>
            </a:endParaRPr>
          </a:p>
          <a:p>
            <a:pPr algn="l" rtl="0"/>
            <a:r>
              <a:rPr lang="en-US" dirty="0" smtClean="0">
                <a:cs typeface="Arial" charset="0"/>
              </a:rPr>
              <a:t>Output of the machine: Short reads of length a few tens of nucleotides</a:t>
            </a:r>
          </a:p>
          <a:p>
            <a:pPr algn="l" rtl="0"/>
            <a:r>
              <a:rPr lang="en-US" dirty="0" smtClean="0">
                <a:cs typeface="Arial" charset="0"/>
              </a:rPr>
              <a:t>Reads</a:t>
            </a:r>
            <a:r>
              <a:rPr lang="en-US" baseline="0" dirty="0" smtClean="0">
                <a:cs typeface="Arial" charset="0"/>
              </a:rPr>
              <a:t> are a</a:t>
            </a:r>
            <a:r>
              <a:rPr lang="en-US" dirty="0" smtClean="0">
                <a:cs typeface="Arial" charset="0"/>
              </a:rPr>
              <a:t>ligned to the genome </a:t>
            </a:r>
            <a:endParaRPr lang="en-US" dirty="0" smtClean="0">
              <a:cs typeface="Arial" charset="0"/>
            </a:endParaRPr>
          </a:p>
          <a:p>
            <a:pPr algn="l" rtl="0"/>
            <a:r>
              <a:rPr lang="en-US" dirty="0" smtClean="0">
                <a:cs typeface="Arial" charset="0"/>
              </a:rPr>
              <a:t>L</a:t>
            </a:r>
            <a:endParaRPr lang="en-US" dirty="0" smtClean="0">
              <a:cs typeface="Arial" charset="0"/>
            </a:endParaRPr>
          </a:p>
          <a:p>
            <a:pPr algn="l" rtl="0"/>
            <a:endParaRPr lang="en-US" dirty="0" smtClean="0">
              <a:cs typeface="Arial" charset="0"/>
            </a:endParaRPr>
          </a:p>
          <a:p>
            <a:pPr algn="l" rtl="0"/>
            <a:r>
              <a:rPr lang="en-US" dirty="0" smtClean="0">
                <a:cs typeface="Arial" charset="0"/>
              </a:rPr>
              <a:t>Regular – sequence a genome: create a </a:t>
            </a:r>
            <a:r>
              <a:rPr lang="en-US" dirty="0" err="1" smtClean="0">
                <a:cs typeface="Arial" charset="0"/>
              </a:rPr>
              <a:t>refernce</a:t>
            </a:r>
            <a:endParaRPr lang="en-US" dirty="0" smtClean="0">
              <a:cs typeface="Arial" charset="0"/>
            </a:endParaRPr>
          </a:p>
          <a:p>
            <a:pPr algn="l" rtl="0"/>
            <a:endParaRPr lang="en-US" dirty="0" smtClean="0">
              <a:cs typeface="Arial" charset="0"/>
            </a:endParaRPr>
          </a:p>
          <a:p>
            <a:pPr algn="l" rtl="0"/>
            <a:endParaRPr lang="en-US" dirty="0" smtClean="0">
              <a:cs typeface="Arial" charset="0"/>
            </a:endParaRPr>
          </a:p>
          <a:p>
            <a:pPr algn="l" rtl="0"/>
            <a:endParaRPr lang="en-US" dirty="0" smtClean="0">
              <a:cs typeface="Arial" charset="0"/>
            </a:endParaRPr>
          </a:p>
          <a:p>
            <a:pPr algn="l" rtl="0"/>
            <a:endParaRPr lang="en-US" dirty="0" smtClean="0">
              <a:cs typeface="Arial" charset="0"/>
            </a:endParaRPr>
          </a:p>
          <a:p>
            <a:pPr algn="l" rtl="0"/>
            <a:endParaRPr lang="en-US" dirty="0" smtClean="0">
              <a:cs typeface="Arial" charset="0"/>
            </a:endParaRPr>
          </a:p>
          <a:p>
            <a:pPr algn="l" rtl="0"/>
            <a:r>
              <a:rPr lang="en-US" dirty="0" smtClean="0">
                <a:cs typeface="Arial" charset="0"/>
              </a:rPr>
              <a:t>Finally, DNA of each pool is sequenced in a separate lane, and reads are</a:t>
            </a:r>
          </a:p>
          <a:p>
            <a:pPr algn="l" rtl="0"/>
            <a:r>
              <a:rPr lang="en-US" dirty="0" smtClean="0">
                <a:cs typeface="Arial" charset="0"/>
              </a:rPr>
              <a:t>mapped back to the reference genome (this may be performed using standard alignment</a:t>
            </a:r>
          </a:p>
          <a:p>
            <a:pPr algn="l" rtl="0"/>
            <a:r>
              <a:rPr lang="en-US" dirty="0" smtClean="0">
                <a:cs typeface="Arial" charset="0"/>
              </a:rPr>
              <a:t>algorithms such as MAQ [35].) </a:t>
            </a:r>
            <a:endParaRPr lang="he-IL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080809-FA50-47E4-A866-3881DB7F83CE}" type="slidenum">
              <a:rPr lang="he-IL" smtClean="0"/>
              <a:pPr>
                <a:defRPr/>
              </a:pPr>
              <a:t>15</a:t>
            </a:fld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dirty="0" smtClean="0">
                <a:cs typeface="Arial" charset="0"/>
              </a:rPr>
              <a:t>Then</a:t>
            </a:r>
            <a:r>
              <a:rPr lang="en-US" baseline="0" dirty="0" smtClean="0">
                <a:cs typeface="Arial" charset="0"/>
              </a:rPr>
              <a:t> you look at a specific locus </a:t>
            </a:r>
          </a:p>
          <a:p>
            <a:pPr algn="l" rtl="0"/>
            <a:endParaRPr lang="en-US" baseline="0" dirty="0" smtClean="0">
              <a:cs typeface="Arial" charset="0"/>
            </a:endParaRPr>
          </a:p>
          <a:p>
            <a:pPr algn="l" rtl="0"/>
            <a:r>
              <a:rPr lang="en-US" baseline="0" dirty="0" smtClean="0">
                <a:cs typeface="Arial" charset="0"/>
              </a:rPr>
              <a:t>simply count number of reads</a:t>
            </a:r>
            <a:endParaRPr lang="en-US" dirty="0" smtClean="0">
              <a:cs typeface="Arial" charset="0"/>
            </a:endParaRPr>
          </a:p>
          <a:p>
            <a:pPr algn="l" rtl="0"/>
            <a:endParaRPr lang="en-US" dirty="0" smtClean="0">
              <a:cs typeface="Arial" charset="0"/>
            </a:endParaRPr>
          </a:p>
          <a:p>
            <a:pPr algn="l" rtl="0"/>
            <a:r>
              <a:rPr lang="en-US" dirty="0" smtClean="0">
                <a:cs typeface="Arial" charset="0"/>
              </a:rPr>
              <a:t>How I compute measurement: ratio for each pool .. </a:t>
            </a:r>
          </a:p>
          <a:p>
            <a:pPr algn="l" rtl="0"/>
            <a:endParaRPr lang="en-US" dirty="0" smtClean="0">
              <a:cs typeface="Arial" charset="0"/>
            </a:endParaRPr>
          </a:p>
          <a:p>
            <a:pPr algn="l" rtl="0"/>
            <a:r>
              <a:rPr lang="en-US" dirty="0" smtClean="0">
                <a:cs typeface="Arial" charset="0"/>
              </a:rPr>
              <a:t># rare allele / total # reads</a:t>
            </a:r>
          </a:p>
          <a:p>
            <a:pPr algn="l" rtl="0"/>
            <a:endParaRPr lang="ar-SA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D16106-D99A-4ACD-9D1C-13829B996BD9}" type="slidenum">
              <a:rPr lang="he-IL" smtClean="0"/>
              <a:pPr>
                <a:defRPr/>
              </a:pPr>
              <a:t>16</a:t>
            </a:fld>
            <a:endParaRPr lang="he-I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b="1" i="1" dirty="0" smtClean="0"/>
              <a:t>model</a:t>
            </a:r>
            <a:r>
              <a:rPr lang="en-US" dirty="0" smtClean="0"/>
              <a:t> the sequencing process </a:t>
            </a:r>
            <a:r>
              <a:rPr lang="en-US" dirty="0" smtClean="0"/>
              <a:t>using</a:t>
            </a:r>
            <a:r>
              <a:rPr lang="en-US" baseline="0" dirty="0" smtClean="0"/>
              <a:t> a probabilistic model:</a:t>
            </a:r>
            <a:endParaRPr lang="en-US" dirty="0" smtClean="0"/>
          </a:p>
          <a:p>
            <a:r>
              <a:rPr lang="en-US" dirty="0" smtClean="0"/>
              <a:t>Limited amount of reads:  sampling error:</a:t>
            </a:r>
            <a:r>
              <a:rPr lang="en-US" baseline="0" dirty="0" smtClean="0"/>
              <a:t> </a:t>
            </a:r>
            <a:r>
              <a:rPr lang="en-US" dirty="0" smtClean="0"/>
              <a:t>a </a:t>
            </a:r>
            <a:r>
              <a:rPr lang="en-US" dirty="0" smtClean="0"/>
              <a:t>binomial </a:t>
            </a:r>
            <a:r>
              <a:rPr lang="en-US" dirty="0" smtClean="0"/>
              <a:t>distribution r is the coverage, </a:t>
            </a:r>
            <a:r>
              <a:rPr lang="en-US" dirty="0" err="1" smtClean="0"/>
              <a:t>y_i</a:t>
            </a:r>
            <a:r>
              <a:rPr lang="en-US" dirty="0" smtClean="0"/>
              <a:t> the true frequency</a:t>
            </a:r>
            <a:endParaRPr lang="en-US" dirty="0" smtClean="0"/>
          </a:p>
          <a:p>
            <a:r>
              <a:rPr lang="en-US" dirty="0" smtClean="0"/>
              <a:t>Variations</a:t>
            </a:r>
            <a:r>
              <a:rPr lang="en-US" baseline="0" dirty="0" smtClean="0"/>
              <a:t> in </a:t>
            </a:r>
            <a:r>
              <a:rPr lang="en-US" baseline="0" dirty="0" smtClean="0"/>
              <a:t>coverage between regions: r is taken from some (gamma distribution) </a:t>
            </a:r>
            <a:endParaRPr lang="en-US" dirty="0" smtClean="0"/>
          </a:p>
          <a:p>
            <a:r>
              <a:rPr lang="en-US" dirty="0" smtClean="0"/>
              <a:t>Our model contain </a:t>
            </a:r>
            <a:r>
              <a:rPr lang="en-US" dirty="0" smtClean="0"/>
              <a:t>technical errors: read </a:t>
            </a:r>
            <a:r>
              <a:rPr lang="en-US" dirty="0" smtClean="0"/>
              <a:t>error</a:t>
            </a:r>
            <a:r>
              <a:rPr lang="en-US" baseline="0" dirty="0" smtClean="0"/>
              <a:t> </a:t>
            </a:r>
            <a:r>
              <a:rPr lang="en-US" baseline="0" dirty="0" smtClean="0"/>
              <a:t>(can output read different than actual genotype) and variation in amount of DNA in different individuals (</a:t>
            </a:r>
            <a:r>
              <a:rPr lang="en-US" baseline="0" dirty="0" err="1" smtClean="0"/>
              <a:t>guassian</a:t>
            </a:r>
            <a:r>
              <a:rPr lang="en-US" baseline="0" dirty="0" smtClean="0"/>
              <a:t> </a:t>
            </a:r>
            <a:r>
              <a:rPr lang="en-US" baseline="0" dirty="0" smtClean="0"/>
              <a:t>error in DNA quantities in the </a:t>
            </a:r>
            <a:r>
              <a:rPr lang="en-US" baseline="0" dirty="0" smtClean="0"/>
              <a:t>pool)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FC692-2536-4121-A73D-36CA4B073FD4}" type="slidenum">
              <a:rPr lang="he-IL" smtClean="0"/>
              <a:pPr>
                <a:defRPr/>
              </a:pPr>
              <a:t>17</a:t>
            </a:fld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see how </a:t>
            </a:r>
            <a:r>
              <a:rPr lang="en-US" dirty="0" smtClean="0"/>
              <a:t>well do</a:t>
            </a:r>
            <a:r>
              <a:rPr lang="en-US" baseline="0" dirty="0" smtClean="0"/>
              <a:t> </a:t>
            </a:r>
            <a:r>
              <a:rPr lang="en-US" baseline="0" dirty="0" smtClean="0"/>
              <a:t>we perform: </a:t>
            </a:r>
          </a:p>
          <a:p>
            <a:r>
              <a:rPr lang="en-US" baseline="0" dirty="0" smtClean="0"/>
              <a:t>For each number of lanes – what is the maximal number of individuals for which we </a:t>
            </a:r>
            <a:r>
              <a:rPr lang="en-US" baseline="0" dirty="0" err="1" smtClean="0"/>
              <a:t>recunstruct</a:t>
            </a:r>
            <a:r>
              <a:rPr lang="en-US" baseline="0" dirty="0" smtClean="0"/>
              <a:t> their genotypes with no error </a:t>
            </a:r>
            <a:r>
              <a:rPr lang="en-US" b="1" baseline="0" dirty="0" smtClean="0"/>
              <a:t>AT ALL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FC692-2536-4121-A73D-36CA4B073FD4}" type="slidenum">
              <a:rPr lang="he-IL" smtClean="0"/>
              <a:pPr>
                <a:defRPr/>
              </a:pPr>
              <a:t>18</a:t>
            </a:fld>
            <a:endParaRPr lang="he-I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Unfortunately, no</a:t>
            </a:r>
            <a:r>
              <a:rPr lang="en-US" baseline="0" dirty="0" smtClean="0"/>
              <a:t> data is available for applying whole approach </a:t>
            </a:r>
          </a:p>
          <a:p>
            <a:r>
              <a:rPr lang="en-US" baseline="0" dirty="0" smtClean="0"/>
              <a:t>We’re </a:t>
            </a:r>
            <a:r>
              <a:rPr lang="en-US" baseline="0" dirty="0" err="1" smtClean="0"/>
              <a:t>gonna</a:t>
            </a:r>
            <a:r>
              <a:rPr lang="en-US" baseline="0" dirty="0" smtClean="0"/>
              <a:t> use two datasets that validate different aspects of our model.</a:t>
            </a:r>
          </a:p>
          <a:p>
            <a:r>
              <a:rPr lang="en-US" baseline="0" dirty="0" smtClean="0"/>
              <a:t>First : a real pooling experiments – validates the pooling error and assumption about linearity of carrier frequencies in the pool.</a:t>
            </a:r>
          </a:p>
          <a:p>
            <a:r>
              <a:rPr lang="en-US" baseline="0" dirty="0" smtClean="0"/>
              <a:t>The second: ground truth on a large </a:t>
            </a:r>
            <a:r>
              <a:rPr lang="en-US" baseline="0" dirty="0" err="1" smtClean="0"/>
              <a:t>sclae</a:t>
            </a:r>
            <a:r>
              <a:rPr lang="en-US" baseline="0" dirty="0" smtClean="0"/>
              <a:t> experiment (hundreds of </a:t>
            </a:r>
            <a:r>
              <a:rPr lang="en-US" baseline="0" dirty="0" err="1" smtClean="0"/>
              <a:t>indviduals</a:t>
            </a:r>
            <a:r>
              <a:rPr lang="en-US" baseline="0" dirty="0" smtClean="0"/>
              <a:t>) large statistics (many SNPS) …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FC692-2536-4121-A73D-36CA4B073FD4}" type="slidenum">
              <a:rPr lang="he-IL" smtClean="0"/>
              <a:pPr>
                <a:defRPr/>
              </a:pPr>
              <a:t>19</a:t>
            </a:fld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used</a:t>
            </a:r>
            <a:r>
              <a:rPr lang="en-US" baseline="0" dirty="0" smtClean="0"/>
              <a:t> the 1000 genomes pilot 3 dataset, </a:t>
            </a:r>
          </a:p>
          <a:p>
            <a:r>
              <a:rPr lang="en-US" baseline="0" dirty="0" smtClean="0"/>
              <a:t>and </a:t>
            </a:r>
            <a:r>
              <a:rPr lang="en-US" dirty="0" smtClean="0"/>
              <a:t>took 364 individuals sequenced</a:t>
            </a:r>
            <a:r>
              <a:rPr lang="en-US" baseline="0" dirty="0" smtClean="0"/>
              <a:t> on the same platform. </a:t>
            </a:r>
          </a:p>
          <a:p>
            <a:r>
              <a:rPr lang="en-US" baseline="0" dirty="0" smtClean="0"/>
              <a:t>were 633 rare SNPs identified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FC692-2536-4121-A73D-36CA4B073FD4}" type="slidenum">
              <a:rPr lang="he-IL" smtClean="0"/>
              <a:pPr>
                <a:defRPr/>
              </a:pPr>
              <a:t>23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FC692-2536-4121-A73D-36CA4B073FD4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are the guys who</a:t>
            </a:r>
            <a:r>
              <a:rPr lang="en-US" baseline="0" dirty="0" smtClean="0"/>
              <a:t> did most of the work – I’m standing here for purely geographic reasons</a:t>
            </a:r>
            <a:endParaRPr lang="en-US" dirty="0" smtClean="0"/>
          </a:p>
          <a:p>
            <a:r>
              <a:rPr lang="en-US" dirty="0" smtClean="0"/>
              <a:t>Thank you for your attention and I’ll be happy to take questions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9FC692-2536-4121-A73D-36CA4B073FD4}" type="slidenum">
              <a:rPr lang="he-IL" smtClean="0"/>
              <a:pPr>
                <a:defRPr/>
              </a:pPr>
              <a:t>26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The naïve approach: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Extract DNA from each individual,</a:t>
            </a:r>
          </a:p>
          <a:p>
            <a:r>
              <a:rPr lang="en-US" baseline="0" dirty="0" smtClean="0"/>
              <a:t>Enrich for specific regions of interest (PCR / hybrid selection)</a:t>
            </a:r>
          </a:p>
          <a:p>
            <a:r>
              <a:rPr lang="en-US" baseline="0" dirty="0" smtClean="0"/>
              <a:t>Sequence each </a:t>
            </a:r>
            <a:r>
              <a:rPr lang="en-US" baseline="0" dirty="0" err="1" smtClean="0"/>
              <a:t>indiviudal</a:t>
            </a:r>
            <a:r>
              <a:rPr lang="en-US" baseline="0" dirty="0" smtClean="0"/>
              <a:t> in an individual run/lane (can allow multiplexing via barcodes)</a:t>
            </a:r>
            <a:endParaRPr lang="ar-SA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228AF6-DDD4-443B-B51A-3E72530966A9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228AF6-DDD4-443B-B51A-3E72530966A9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65CDC4-6233-4522-B167-0105267422F4}" type="slidenum">
              <a:rPr lang="en-US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Good allele: Wild-type allele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Bad allele: deleterious</a:t>
            </a:r>
            <a:r>
              <a:rPr lang="en-US" baseline="0" dirty="0" smtClean="0"/>
              <a:t> allele / disease causing allele</a:t>
            </a:r>
            <a:endParaRPr lang="ar-SA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89E670-12CD-40BE-9642-B52A9B9D223E}" type="slidenum">
              <a:rPr lang="en-US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cs typeface="Arial" charset="0"/>
              </a:rPr>
              <a:t>Genetic </a:t>
            </a:r>
            <a:r>
              <a:rPr lang="en-US" dirty="0" err="1" smtClean="0">
                <a:cs typeface="Arial" charset="0"/>
              </a:rPr>
              <a:t>couseling</a:t>
            </a:r>
            <a:endParaRPr lang="he-IL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cs typeface="Arial" charset="0"/>
              </a:rPr>
              <a:t>Replace R </a:t>
            </a:r>
            <a:r>
              <a:rPr lang="en-US" dirty="0" err="1" smtClean="0">
                <a:cs typeface="Arial" charset="0"/>
              </a:rPr>
              <a:t>r</a:t>
            </a:r>
            <a:r>
              <a:rPr lang="en-US" dirty="0" smtClean="0">
                <a:cs typeface="Arial" charset="0"/>
              </a:rPr>
              <a:t> by A B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cs typeface="Arial" charset="0"/>
              </a:rPr>
              <a:t>/ affected Carries</a:t>
            </a:r>
            <a:r>
              <a:rPr lang="en-US" baseline="0" dirty="0" smtClean="0">
                <a:cs typeface="Arial" charset="0"/>
              </a:rPr>
              <a:t> the disease </a:t>
            </a:r>
            <a:endParaRPr lang="en-US" dirty="0" smtClean="0">
              <a:cs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cs typeface="Arial" charset="0"/>
              </a:rPr>
              <a:t>We want to perform </a:t>
            </a:r>
            <a:r>
              <a:rPr lang="en-US" b="1" dirty="0" smtClean="0"/>
              <a:t>prenatal/carrier  </a:t>
            </a:r>
            <a:r>
              <a:rPr lang="en-US" baseline="0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scan for disease associated</a:t>
            </a:r>
            <a:r>
              <a:rPr lang="en-US" baseline="0" dirty="0" smtClean="0">
                <a:cs typeface="Arial" charset="0"/>
              </a:rPr>
              <a:t> alleles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B10358-243E-458F-8A4A-A75D1E6C8CA0}" type="slidenum">
              <a:rPr lang="en-US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cs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How does a specific mutation look like?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It can be a </a:t>
            </a:r>
            <a:r>
              <a:rPr lang="en-US" dirty="0" err="1" smtClean="0"/>
              <a:t>Single</a:t>
            </a:r>
            <a:r>
              <a:rPr lang="en-US" baseline="0" dirty="0" err="1" smtClean="0"/>
              <a:t>NucleotidePolymorphism</a:t>
            </a:r>
            <a:r>
              <a:rPr lang="en-US" baseline="0" dirty="0" smtClean="0"/>
              <a:t>, or insertion deletion. A denotes the reference allele and B denotes the mutant, disease causing allele. For the sake of simplicity we will talk about SNPs from now on</a:t>
            </a:r>
            <a:endParaRPr lang="ar-SA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228AF6-DDD4-443B-B51A-3E72530966A9}" type="slidenum">
              <a:rPr lang="he-IL" smtClean="0"/>
              <a:pPr>
                <a:defRPr/>
              </a:pPr>
              <a:t>9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cs typeface="Arial" charset="0"/>
              </a:rPr>
              <a:t>GWAS are successful in recent years – many associations are found.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cs typeface="Arial" charset="0"/>
              </a:rPr>
              <a:t>Effect size:</a:t>
            </a:r>
            <a:r>
              <a:rPr lang="en-US" baseline="0" dirty="0" smtClean="0">
                <a:cs typeface="Arial" charset="0"/>
              </a:rPr>
              <a:t> how different is the frequency between cases and controls/ how strong is the association between marker and disease.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>
                <a:cs typeface="Arial" charset="0"/>
              </a:rPr>
              <a:t>Frequency: how rare in the population.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>
                <a:cs typeface="Arial" charset="0"/>
              </a:rPr>
              <a:t>The more rare, and the lower the effect – harder to find. Most ‘low-hanging fruits’ have been found. So far, using arrays.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>
                <a:cs typeface="Arial" charset="0"/>
              </a:rPr>
              <a:t>Now progress requires profiling larger populations to find SNPs with lower MAF. </a:t>
            </a:r>
            <a:endParaRPr lang="en-US" dirty="0" smtClean="0">
              <a:cs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2C956A-9E8F-477A-B492-9F67978F4B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C7506-73A3-4DD8-9287-0FA48B276FBC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BFE68-9731-4A5D-B475-68F32E199BE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E76D1-3DF6-4457-9313-2697FD822F97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39186-5CDD-4AED-BC91-70E378DA30C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5297F-15D9-4ACE-8DF4-294A9114131B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E4006-2B2B-474E-A249-63EA1F112E1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DB75B-2038-45A6-8A54-478AF78DC74A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735D6-3886-4B71-B8AE-8FF3B82A263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EB1BE-23AF-4902-A6C2-BA2076DA2553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703D-F4D1-413B-A540-54C1A4300DE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D9D3B-7AC3-4281-90D9-FD4D83767857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04207-2AE5-4225-BFF4-2AD50F06438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EA539-BFD7-4B4A-93FD-E202C947B67E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EA775-F9DA-4852-AEA4-4A5727743CF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F335F-4FF7-4C06-BE5B-53842E0BC99C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DC848-410D-4F27-9FAC-4CC36675D5D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33E38-C914-4617-A9DB-D30148A01762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5FA87-E9F4-4516-B7B5-89CB0E489B6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309D0-B483-45CB-BB84-E6078B015D2A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A7D8B-88CD-45F1-956B-BAA4B93B059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989E-C07E-483E-887B-D7CD2A40092C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1FC48-F8D5-4718-80A6-34BD210EDFD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5123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1C4755-EDCA-4DC1-9AD3-D3C2651E4E90}" type="datetimeFigureOut">
              <a:rPr lang="he-IL"/>
              <a:pPr>
                <a:defRPr/>
              </a:pPr>
              <a:t>כ"ו/תמוז/תש"ע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C3C017-D1CB-46D0-8E67-D51F3FF0735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oleObject" Target="../embeddings/oleObject1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8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18" Type="http://schemas.openxmlformats.org/officeDocument/2006/relationships/oleObject" Target="../embeddings/oleObject9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image" Target="../media/image18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5.png"/><Relationship Id="rId19" Type="http://schemas.openxmlformats.org/officeDocument/2006/relationships/image" Target="../media/image25.jpeg"/><Relationship Id="rId4" Type="http://schemas.openxmlformats.org/officeDocument/2006/relationships/oleObject" Target="../embeddings/oleObject4.bin"/><Relationship Id="rId9" Type="http://schemas.openxmlformats.org/officeDocument/2006/relationships/image" Target="../media/image4.png"/><Relationship Id="rId1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000genomes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3/3e/Autorecessive.sv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2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מלבן 2"/>
          <p:cNvSpPr>
            <a:spLocks noChangeArrowheads="1"/>
          </p:cNvSpPr>
          <p:nvPr/>
        </p:nvSpPr>
        <p:spPr bwMode="auto">
          <a:xfrm>
            <a:off x="381000" y="533400"/>
            <a:ext cx="838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 smtClean="0"/>
              <a:t>Detection of </a:t>
            </a:r>
            <a:r>
              <a:rPr lang="en-US" sz="4000" dirty="0" smtClean="0"/>
              <a:t>Rare-Alleles </a:t>
            </a:r>
            <a:r>
              <a:rPr lang="en-US" sz="4000" dirty="0" smtClean="0"/>
              <a:t>and Their Carriers </a:t>
            </a:r>
            <a:r>
              <a:rPr lang="en-US" sz="4000" dirty="0"/>
              <a:t>Using Compressed Se(</a:t>
            </a:r>
            <a:r>
              <a:rPr lang="en-US" sz="4000" dirty="0" err="1"/>
              <a:t>que</a:t>
            </a:r>
            <a:r>
              <a:rPr lang="en-US" sz="4000" dirty="0"/>
              <a:t>)</a:t>
            </a:r>
            <a:r>
              <a:rPr lang="en-US" sz="4000" dirty="0" err="1"/>
              <a:t>nsing</a:t>
            </a:r>
            <a:endParaRPr lang="he-IL" sz="4000" dirty="0"/>
          </a:p>
        </p:txBody>
      </p:sp>
      <p:sp>
        <p:nvSpPr>
          <p:cNvPr id="7171" name="מלבן 4"/>
          <p:cNvSpPr>
            <a:spLocks noChangeArrowheads="1"/>
          </p:cNvSpPr>
          <p:nvPr/>
        </p:nvSpPr>
        <p:spPr bwMode="auto">
          <a:xfrm>
            <a:off x="381000" y="2743200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2400" b="1" dirty="0" smtClean="0"/>
              <a:t>Or </a:t>
            </a:r>
            <a:r>
              <a:rPr lang="en-US" sz="2400" b="1" dirty="0" err="1" smtClean="0"/>
              <a:t>Zuk</a:t>
            </a:r>
            <a:endParaRPr lang="en-US" sz="2400" b="1" dirty="0"/>
          </a:p>
          <a:p>
            <a:pPr algn="ctr" rtl="0"/>
            <a:r>
              <a:rPr lang="en-US" sz="1400" dirty="0" smtClean="0"/>
              <a:t>Broad </a:t>
            </a:r>
            <a:r>
              <a:rPr lang="en-US" sz="1400" dirty="0"/>
              <a:t>Institute of MIT and </a:t>
            </a:r>
            <a:r>
              <a:rPr lang="en-US" sz="1400" dirty="0" smtClean="0"/>
              <a:t>Harvard</a:t>
            </a:r>
          </a:p>
          <a:p>
            <a:pPr algn="ctr" rtl="0"/>
            <a:r>
              <a:rPr lang="en-US" sz="1400" u="sng" dirty="0" smtClean="0">
                <a:solidFill>
                  <a:srgbClr val="FF0000"/>
                </a:solidFill>
              </a:rPr>
              <a:t>orzuk@broadinstitute.org</a:t>
            </a:r>
            <a:endParaRPr lang="en-US" sz="1400" u="sng" dirty="0">
              <a:solidFill>
                <a:srgbClr val="FF0000"/>
              </a:solidFill>
            </a:endParaRPr>
          </a:p>
          <a:p>
            <a:pPr algn="just" rtl="0"/>
            <a:endParaRPr lang="en-US" dirty="0"/>
          </a:p>
          <a:p>
            <a:pPr algn="just" rtl="0"/>
            <a:endParaRPr lang="en-US" dirty="0"/>
          </a:p>
          <a:p>
            <a:pPr algn="just" rtl="0"/>
            <a:endParaRPr lang="en-US" dirty="0"/>
          </a:p>
          <a:p>
            <a:pPr algn="ctr" rtl="0"/>
            <a:r>
              <a:rPr lang="en-US" dirty="0"/>
              <a:t>In collaboration with: </a:t>
            </a:r>
            <a:endParaRPr lang="en-US" b="1" dirty="0"/>
          </a:p>
          <a:p>
            <a:pPr algn="ctr" rtl="0"/>
            <a:endParaRPr lang="en-US" b="1" dirty="0"/>
          </a:p>
          <a:p>
            <a:pPr algn="ctr" rtl="0"/>
            <a:r>
              <a:rPr lang="en-US" sz="2400" b="1" dirty="0" err="1"/>
              <a:t>Amnon</a:t>
            </a:r>
            <a:r>
              <a:rPr lang="en-US" sz="2400" b="1" dirty="0"/>
              <a:t> Amir</a:t>
            </a:r>
          </a:p>
          <a:p>
            <a:pPr algn="ctr" rtl="0"/>
            <a:r>
              <a:rPr lang="en-US" sz="1400" dirty="0" smtClean="0"/>
              <a:t>Dept. </a:t>
            </a:r>
            <a:r>
              <a:rPr lang="en-US" sz="1400" dirty="0"/>
              <a:t>of Physics of Complex Systems, Weizmann </a:t>
            </a:r>
            <a:r>
              <a:rPr lang="en-US" sz="1400" dirty="0" smtClean="0"/>
              <a:t>Inst. </a:t>
            </a:r>
            <a:r>
              <a:rPr lang="en-US" sz="1400" dirty="0"/>
              <a:t>of Science</a:t>
            </a:r>
            <a:endParaRPr lang="en-US" sz="1400" b="1" dirty="0"/>
          </a:p>
          <a:p>
            <a:pPr algn="ctr" rtl="0"/>
            <a:endParaRPr lang="en-US" b="1" dirty="0"/>
          </a:p>
          <a:p>
            <a:pPr algn="ctr" rtl="0"/>
            <a:r>
              <a:rPr lang="en-US" sz="2400" b="1" dirty="0"/>
              <a:t>Noam </a:t>
            </a:r>
            <a:r>
              <a:rPr lang="en-US" sz="2400" b="1" dirty="0" err="1"/>
              <a:t>Shental</a:t>
            </a:r>
            <a:endParaRPr lang="en-US" sz="2400" b="1" dirty="0"/>
          </a:p>
          <a:p>
            <a:pPr algn="ctr" rtl="0"/>
            <a:r>
              <a:rPr lang="en-US" sz="1400" dirty="0" smtClean="0"/>
              <a:t>Dept. </a:t>
            </a:r>
            <a:r>
              <a:rPr lang="en-US" sz="1400" dirty="0"/>
              <a:t>of Computer Science, The Open University of Israel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676400" y="0"/>
            <a:ext cx="5791200" cy="609600"/>
          </a:xfrm>
        </p:spPr>
        <p:txBody>
          <a:bodyPr/>
          <a:lstStyle/>
          <a:p>
            <a:pPr algn="l" eaLnBrk="1" hangingPunct="1"/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What Associations are Detected? 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85800"/>
            <a:ext cx="8421502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419600" y="60960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[T.A. </a:t>
            </a:r>
            <a:r>
              <a:rPr lang="en-US" dirty="0" err="1"/>
              <a:t>Manolio</a:t>
            </a:r>
            <a:r>
              <a:rPr lang="en-US" dirty="0"/>
              <a:t> </a:t>
            </a:r>
            <a:r>
              <a:rPr lang="en-US" i="1" dirty="0"/>
              <a:t>et al. Nature 2009]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14277" y="914400"/>
            <a:ext cx="2858124" cy="13656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Goal: push further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 rot="3096122">
            <a:off x="4369373" y="1720814"/>
            <a:ext cx="682837" cy="21646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6800" y="4114800"/>
            <a:ext cx="609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66800" y="3200400"/>
            <a:ext cx="609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66800" y="2209800"/>
            <a:ext cx="609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66800" y="11430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52400" y="60960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Find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Novel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mutations associated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with common disease and their carriers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1676400" y="0"/>
            <a:ext cx="5791200" cy="609600"/>
          </a:xfrm>
        </p:spPr>
        <p:txBody>
          <a:bodyPr/>
          <a:lstStyle/>
          <a:p>
            <a:pPr algn="l" eaLnBrk="1" hangingPunct="1"/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What Associations are Detected?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1066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Find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Novel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mutations associated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with common disease and their carriers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מלבן 2"/>
          <p:cNvSpPr>
            <a:spLocks noChangeArrowheads="1"/>
          </p:cNvSpPr>
          <p:nvPr/>
        </p:nvSpPr>
        <p:spPr bwMode="auto">
          <a:xfrm>
            <a:off x="533400" y="2819400"/>
            <a:ext cx="8382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 smtClean="0"/>
              <a:t>Proposed approaches: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Profile larger populations.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Look at SNPs with lower Minor Allele Frequency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Re-sequencing </a:t>
            </a:r>
            <a:r>
              <a:rPr lang="en-US" dirty="0" smtClean="0"/>
              <a:t>in regions with common SNPs </a:t>
            </a:r>
            <a:r>
              <a:rPr lang="en-US" dirty="0" smtClean="0"/>
              <a:t>found, and other regions of interest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קבוצה 103"/>
          <p:cNvGrpSpPr>
            <a:grpSpLocks/>
          </p:cNvGrpSpPr>
          <p:nvPr/>
        </p:nvGrpSpPr>
        <p:grpSpPr bwMode="auto">
          <a:xfrm>
            <a:off x="152400" y="1295400"/>
            <a:ext cx="3098800" cy="757238"/>
            <a:chOff x="1625910" y="1181100"/>
            <a:chExt cx="4057650" cy="1066800"/>
          </a:xfrm>
        </p:grpSpPr>
        <p:pic>
          <p:nvPicPr>
            <p:cNvPr id="105" name="Picture 38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625910" y="1238250"/>
              <a:ext cx="381000" cy="100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6" name="Picture 39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083110" y="1266825"/>
              <a:ext cx="390525" cy="9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7" name="Picture 40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585190" y="1181100"/>
              <a:ext cx="32385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8" name="Picture 41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055950" y="1457325"/>
              <a:ext cx="285750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9" name="Picture 42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504270" y="1219200"/>
              <a:ext cx="295275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0" name="Picture 43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975030" y="1257300"/>
              <a:ext cx="276225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1" name="Picture 44"/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344810" y="1628775"/>
              <a:ext cx="44767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2" name="Picture 45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805280" y="1247775"/>
              <a:ext cx="43815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" name="Picture 46"/>
            <p:cNvPicPr>
              <a:picLocks noChangeAspect="1" noChangeArrowheads="1"/>
            </p:cNvPicPr>
            <p:nvPr/>
          </p:nvPicPr>
          <p:blipFill>
            <a:blip r:embed="rId12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5283510" y="1219200"/>
              <a:ext cx="400050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קבוצה 201"/>
          <p:cNvGrpSpPr>
            <a:grpSpLocks/>
          </p:cNvGrpSpPr>
          <p:nvPr/>
        </p:nvGrpSpPr>
        <p:grpSpPr bwMode="auto">
          <a:xfrm>
            <a:off x="152400" y="2770188"/>
            <a:ext cx="3098800" cy="730250"/>
            <a:chOff x="152400" y="2236847"/>
            <a:chExt cx="3099262" cy="730277"/>
          </a:xfrm>
        </p:grpSpPr>
        <p:pic>
          <p:nvPicPr>
            <p:cNvPr id="116" name="Picture 38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tx2">
                  <a:lumMod val="20000"/>
                  <a:lumOff val="8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52400" y="2250371"/>
              <a:ext cx="291011" cy="716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0" name="Picture 42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587105" y="2236847"/>
              <a:ext cx="225533" cy="730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1" name="Picture 43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chemeClr val="tx2">
                  <a:lumMod val="20000"/>
                  <a:lumOff val="8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946675" y="2263895"/>
              <a:ext cx="210983" cy="703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2" name="Picture 44"/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29115" y="2527606"/>
              <a:ext cx="341937" cy="439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4" name="Picture 46"/>
            <p:cNvPicPr>
              <a:picLocks noChangeAspect="1" noChangeArrowheads="1"/>
            </p:cNvPicPr>
            <p:nvPr/>
          </p:nvPicPr>
          <p:blipFill>
            <a:blip r:embed="rId12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946101" y="2236847"/>
              <a:ext cx="305561" cy="730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" name="קבוצה 116"/>
          <p:cNvGrpSpPr>
            <a:grpSpLocks/>
          </p:cNvGrpSpPr>
          <p:nvPr/>
        </p:nvGrpSpPr>
        <p:grpSpPr bwMode="auto">
          <a:xfrm>
            <a:off x="6477000" y="2590800"/>
            <a:ext cx="2438400" cy="4027488"/>
            <a:chOff x="6477000" y="2590800"/>
            <a:chExt cx="2438586" cy="4027488"/>
          </a:xfrm>
        </p:grpSpPr>
        <p:sp>
          <p:nvSpPr>
            <p:cNvPr id="1109" name="TextBox 77"/>
            <p:cNvSpPr txBox="1">
              <a:spLocks noChangeArrowheads="1"/>
            </p:cNvSpPr>
            <p:nvPr/>
          </p:nvSpPr>
          <p:spPr bwMode="auto">
            <a:xfrm>
              <a:off x="6477000" y="6248909"/>
              <a:ext cx="2210070" cy="369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endParaRPr lang="ar-SA" b="1"/>
            </a:p>
          </p:txBody>
        </p:sp>
        <p:grpSp>
          <p:nvGrpSpPr>
            <p:cNvPr id="1110" name="קבוצה 218"/>
            <p:cNvGrpSpPr>
              <a:grpSpLocks/>
            </p:cNvGrpSpPr>
            <p:nvPr/>
          </p:nvGrpSpPr>
          <p:grpSpPr bwMode="auto">
            <a:xfrm>
              <a:off x="7543931" y="2895687"/>
              <a:ext cx="1314319" cy="2406981"/>
              <a:chOff x="7315200" y="2362200"/>
              <a:chExt cx="1314159" cy="2406677"/>
            </a:xfrm>
          </p:grpSpPr>
          <p:pic>
            <p:nvPicPr>
              <p:cNvPr id="193" name="Picture 38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7620000" y="2362200"/>
                <a:ext cx="291011" cy="7167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4" name="Picture 39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001000" y="2590800"/>
                <a:ext cx="298286" cy="6964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5" name="Picture 40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382000" y="3200400"/>
                <a:ext cx="247359" cy="757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6" name="Picture 41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077200" y="3429000"/>
                <a:ext cx="218258" cy="561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7" name="Picture 42"/>
              <p:cNvPicPr>
                <a:picLocks noChangeAspect="1" noChangeArrowheads="1"/>
              </p:cNvPicPr>
              <p:nvPr/>
            </p:nvPicPr>
            <p:blipFill>
              <a:blip r:embed="rId8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7924800" y="4038600"/>
                <a:ext cx="225533" cy="730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8" name="Picture 43"/>
              <p:cNvPicPr>
                <a:picLocks noChangeAspect="1" noChangeArrowheads="1"/>
              </p:cNvPicPr>
              <p:nvPr/>
            </p:nvPicPr>
            <p:blipFill>
              <a:blip r:embed="rId9" cstate="print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7315200" y="3276600"/>
                <a:ext cx="210983" cy="7032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99" name="Picture 44"/>
              <p:cNvPicPr>
                <a:picLocks noChangeAspect="1" noChangeArrowheads="1"/>
              </p:cNvPicPr>
              <p:nvPr/>
            </p:nvPicPr>
            <p:blipFill>
              <a:blip r:embed="rId10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229600" y="4114800"/>
                <a:ext cx="341937" cy="439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0" name="Picture 45"/>
              <p:cNvPicPr>
                <a:picLocks noChangeAspect="1" noChangeArrowheads="1"/>
              </p:cNvPicPr>
              <p:nvPr/>
            </p:nvPicPr>
            <p:blipFill>
              <a:blip r:embed="rId11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7620000" y="3200400"/>
                <a:ext cx="334662" cy="709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1" name="Picture 46"/>
              <p:cNvPicPr>
                <a:picLocks noChangeAspect="1" noChangeArrowheads="1"/>
              </p:cNvPicPr>
              <p:nvPr/>
            </p:nvPicPr>
            <p:blipFill>
              <a:blip r:embed="rId12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7543800" y="4038600"/>
                <a:ext cx="305561" cy="730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111" name="TextBox 77"/>
            <p:cNvSpPr txBox="1">
              <a:spLocks noChangeArrowheads="1"/>
            </p:cNvSpPr>
            <p:nvPr/>
          </p:nvSpPr>
          <p:spPr bwMode="auto">
            <a:xfrm>
              <a:off x="7391400" y="5410200"/>
              <a:ext cx="1524186" cy="277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200" b="1"/>
                <a:t>infer/reconstruct</a:t>
              </a:r>
              <a:endParaRPr lang="he-IL" sz="1200" b="1"/>
            </a:p>
          </p:txBody>
        </p:sp>
        <p:sp>
          <p:nvSpPr>
            <p:cNvPr id="218" name="סוגר מסולסל שמאלי 217"/>
            <p:cNvSpPr/>
            <p:nvPr/>
          </p:nvSpPr>
          <p:spPr bwMode="auto">
            <a:xfrm rot="10800000">
              <a:off x="6629412" y="2590800"/>
              <a:ext cx="609647" cy="3048000"/>
            </a:xfrm>
            <a:prstGeom prst="leftBrace">
              <a:avLst>
                <a:gd name="adj1" fmla="val 8333"/>
                <a:gd name="adj2" fmla="val 5062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grpSp>
        <p:nvGrpSpPr>
          <p:cNvPr id="7" name="קבוצה 103"/>
          <p:cNvGrpSpPr>
            <a:grpSpLocks/>
          </p:cNvGrpSpPr>
          <p:nvPr/>
        </p:nvGrpSpPr>
        <p:grpSpPr bwMode="auto">
          <a:xfrm>
            <a:off x="3352800" y="2133600"/>
            <a:ext cx="3581400" cy="1477963"/>
            <a:chOff x="3352800" y="2133600"/>
            <a:chExt cx="3581400" cy="1477963"/>
          </a:xfrm>
        </p:grpSpPr>
        <p:sp>
          <p:nvSpPr>
            <p:cNvPr id="1091" name="TextBox 77"/>
            <p:cNvSpPr txBox="1">
              <a:spLocks noChangeArrowheads="1"/>
            </p:cNvSpPr>
            <p:nvPr/>
          </p:nvSpPr>
          <p:spPr bwMode="auto">
            <a:xfrm>
              <a:off x="5638800" y="2133600"/>
              <a:ext cx="1295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endParaRPr lang="ar-SA" sz="1200"/>
            </a:p>
          </p:txBody>
        </p:sp>
        <p:graphicFrame>
          <p:nvGraphicFramePr>
            <p:cNvPr id="2" name="Object 4"/>
            <p:cNvGraphicFramePr>
              <a:graphicFrameLocks noChangeAspect="1"/>
            </p:cNvGraphicFramePr>
            <p:nvPr/>
          </p:nvGraphicFramePr>
          <p:xfrm>
            <a:off x="6096000" y="2882900"/>
            <a:ext cx="304800" cy="393700"/>
          </p:xfrm>
          <a:graphic>
            <a:graphicData uri="http://schemas.openxmlformats.org/presentationml/2006/ole">
              <p:oleObj spid="_x0000_s1028" name="Equation" r:id="rId13" imgW="304560" imgH="393480" progId="Equation.3">
                <p:embed/>
              </p:oleObj>
            </a:graphicData>
          </a:graphic>
        </p:graphicFrame>
        <p:grpSp>
          <p:nvGrpSpPr>
            <p:cNvPr id="1092" name="קבוצה 179"/>
            <p:cNvGrpSpPr>
              <a:grpSpLocks/>
            </p:cNvGrpSpPr>
            <p:nvPr/>
          </p:nvGrpSpPr>
          <p:grpSpPr bwMode="auto">
            <a:xfrm>
              <a:off x="5295901" y="2742995"/>
              <a:ext cx="552449" cy="599107"/>
              <a:chOff x="5257800" y="2133600"/>
              <a:chExt cx="552449" cy="599510"/>
            </a:xfrm>
          </p:grpSpPr>
          <p:pic>
            <p:nvPicPr>
              <p:cNvPr id="1107" name="Picture 36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5715000" y="2133600"/>
                <a:ext cx="95249" cy="599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6" name="מחבר חץ ישר 25"/>
              <p:cNvCxnSpPr/>
              <p:nvPr/>
            </p:nvCxnSpPr>
            <p:spPr>
              <a:xfrm>
                <a:off x="5257799" y="2438810"/>
                <a:ext cx="379413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93" name="קבוצה 100"/>
            <p:cNvGrpSpPr>
              <a:grpSpLocks/>
            </p:cNvGrpSpPr>
            <p:nvPr/>
          </p:nvGrpSpPr>
          <p:grpSpPr bwMode="auto">
            <a:xfrm>
              <a:off x="3352800" y="2438400"/>
              <a:ext cx="1677162" cy="1173163"/>
              <a:chOff x="3352800" y="1905000"/>
              <a:chExt cx="1677162" cy="1173163"/>
            </a:xfrm>
          </p:grpSpPr>
          <p:grpSp>
            <p:nvGrpSpPr>
              <p:cNvPr id="1094" name="קבוצה 219"/>
              <p:cNvGrpSpPr>
                <a:grpSpLocks/>
              </p:cNvGrpSpPr>
              <p:nvPr/>
            </p:nvGrpSpPr>
            <p:grpSpPr bwMode="auto">
              <a:xfrm>
                <a:off x="3352800" y="1905000"/>
                <a:ext cx="1677162" cy="1173163"/>
                <a:chOff x="3352800" y="1905000"/>
                <a:chExt cx="1677161" cy="1173953"/>
              </a:xfrm>
            </p:grpSpPr>
            <p:sp>
              <p:nvSpPr>
                <p:cNvPr id="57" name="סוגר מסולסל שמאלי 56"/>
                <p:cNvSpPr/>
                <p:nvPr/>
              </p:nvSpPr>
              <p:spPr>
                <a:xfrm rot="10800000">
                  <a:off x="3352800" y="2286257"/>
                  <a:ext cx="609600" cy="610011"/>
                </a:xfrm>
                <a:prstGeom prst="leftBrace">
                  <a:avLst>
                    <a:gd name="adj1" fmla="val 112500"/>
                    <a:gd name="adj2" fmla="val 50000"/>
                  </a:avLst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>
                    <a:defRPr/>
                  </a:pPr>
                  <a:endParaRPr lang="he-IL"/>
                </a:p>
              </p:txBody>
            </p:sp>
            <p:grpSp>
              <p:nvGrpSpPr>
                <p:cNvPr id="1101" name="קבוצה 178"/>
                <p:cNvGrpSpPr>
                  <a:grpSpLocks/>
                </p:cNvGrpSpPr>
                <p:nvPr/>
              </p:nvGrpSpPr>
              <p:grpSpPr bwMode="auto">
                <a:xfrm>
                  <a:off x="4114800" y="1905000"/>
                  <a:ext cx="915161" cy="1173953"/>
                  <a:chOff x="4114800" y="1905000"/>
                  <a:chExt cx="915161" cy="1173953"/>
                </a:xfrm>
              </p:grpSpPr>
              <p:pic>
                <p:nvPicPr>
                  <p:cNvPr id="159" name="Picture 42"/>
                  <p:cNvPicPr>
                    <a:picLocks noChangeAspect="1" noChangeArrowheads="1"/>
                  </p:cNvPicPr>
                  <p:nvPr/>
                </p:nvPicPr>
                <p:blipFill>
                  <a:blip r:embed="rId8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495800" y="1905000"/>
                    <a:ext cx="225533" cy="7302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61" name="Picture 44"/>
                  <p:cNvPicPr>
                    <a:picLocks noChangeAspect="1" noChangeArrowheads="1"/>
                  </p:cNvPicPr>
                  <p:nvPr/>
                </p:nvPicPr>
                <p:blipFill>
                  <a:blip r:embed="rId10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114800" y="2133600"/>
                    <a:ext cx="341937" cy="43951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62" name="Picture 46"/>
                  <p:cNvPicPr>
                    <a:picLocks noChangeAspect="1" noChangeArrowheads="1"/>
                  </p:cNvPicPr>
                  <p:nvPr/>
                </p:nvPicPr>
                <p:blipFill>
                  <a:blip r:embed="rId12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724400" y="2133600"/>
                    <a:ext cx="305561" cy="7302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60" name="Picture 43"/>
                  <p:cNvPicPr>
                    <a:picLocks noChangeAspect="1" noChangeArrowheads="1"/>
                  </p:cNvPicPr>
                  <p:nvPr/>
                </p:nvPicPr>
                <p:blipFill>
                  <a:blip r:embed="rId9" cstate="print">
                    <a:duotone>
                      <a:prstClr val="black"/>
                      <a:schemeClr val="tx2">
                        <a:lumMod val="20000"/>
                        <a:lumOff val="8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648200" y="2362200"/>
                    <a:ext cx="210983" cy="703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58" name="Picture 38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duotone>
                      <a:prstClr val="black"/>
                      <a:schemeClr val="tx2">
                        <a:lumMod val="20000"/>
                        <a:lumOff val="8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343400" y="2362200"/>
                    <a:ext cx="291011" cy="7167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</p:grpSp>
          </p:grpSp>
          <p:pic>
            <p:nvPicPr>
              <p:cNvPr id="1095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114800" y="22098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96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495800" y="19812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97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953000" y="21336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98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343400" y="26670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99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800600" y="26670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2" name="קבוצה 113"/>
          <p:cNvGrpSpPr>
            <a:grpSpLocks/>
          </p:cNvGrpSpPr>
          <p:nvPr/>
        </p:nvGrpSpPr>
        <p:grpSpPr bwMode="auto">
          <a:xfrm>
            <a:off x="123825" y="3636963"/>
            <a:ext cx="6810375" cy="958850"/>
            <a:chOff x="123825" y="3636963"/>
            <a:chExt cx="6810375" cy="958850"/>
          </a:xfrm>
        </p:grpSpPr>
        <p:cxnSp>
          <p:nvCxnSpPr>
            <p:cNvPr id="210" name="מחבר ישר 209"/>
            <p:cNvCxnSpPr/>
            <p:nvPr/>
          </p:nvCxnSpPr>
          <p:spPr>
            <a:xfrm>
              <a:off x="123825" y="3636963"/>
              <a:ext cx="6810375" cy="206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70" name="קבוצה 101"/>
            <p:cNvGrpSpPr>
              <a:grpSpLocks/>
            </p:cNvGrpSpPr>
            <p:nvPr/>
          </p:nvGrpSpPr>
          <p:grpSpPr bwMode="auto">
            <a:xfrm>
              <a:off x="501650" y="3657600"/>
              <a:ext cx="5892800" cy="938213"/>
              <a:chOff x="501650" y="3124200"/>
              <a:chExt cx="5892800" cy="938213"/>
            </a:xfrm>
          </p:grpSpPr>
          <p:grpSp>
            <p:nvGrpSpPr>
              <p:cNvPr id="1071" name="קבוצה 221"/>
              <p:cNvGrpSpPr>
                <a:grpSpLocks/>
              </p:cNvGrpSpPr>
              <p:nvPr/>
            </p:nvGrpSpPr>
            <p:grpSpPr bwMode="auto">
              <a:xfrm>
                <a:off x="501650" y="3124200"/>
                <a:ext cx="5892800" cy="938213"/>
                <a:chOff x="501613" y="3124200"/>
                <a:chExt cx="5892837" cy="938074"/>
              </a:xfrm>
            </p:grpSpPr>
            <p:graphicFrame>
              <p:nvGraphicFramePr>
                <p:cNvPr id="1027" name="Object 3"/>
                <p:cNvGraphicFramePr>
                  <a:graphicFrameLocks noChangeAspect="1"/>
                </p:cNvGraphicFramePr>
                <p:nvPr/>
              </p:nvGraphicFramePr>
              <p:xfrm>
                <a:off x="6089650" y="3429000"/>
                <a:ext cx="304800" cy="393700"/>
              </p:xfrm>
              <a:graphic>
                <a:graphicData uri="http://schemas.openxmlformats.org/presentationml/2006/ole">
                  <p:oleObj spid="_x0000_s1027" name="Equation" r:id="rId16" imgW="304560" imgH="393480" progId="Equation.3">
                    <p:embed/>
                  </p:oleObj>
                </a:graphicData>
              </a:graphic>
            </p:graphicFrame>
            <p:grpSp>
              <p:nvGrpSpPr>
                <p:cNvPr id="1076" name="קבוצה 202"/>
                <p:cNvGrpSpPr>
                  <a:grpSpLocks/>
                </p:cNvGrpSpPr>
                <p:nvPr/>
              </p:nvGrpSpPr>
              <p:grpSpPr bwMode="auto">
                <a:xfrm>
                  <a:off x="501613" y="3200400"/>
                  <a:ext cx="2069439" cy="757324"/>
                  <a:chOff x="501613" y="3200400"/>
                  <a:chExt cx="2069439" cy="757324"/>
                </a:xfrm>
              </p:grpSpPr>
              <p:pic>
                <p:nvPicPr>
                  <p:cNvPr id="150" name="Picture 39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01613" y="3261256"/>
                    <a:ext cx="298286" cy="69646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51" name="Picture 40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85105" y="3200400"/>
                    <a:ext cx="247359" cy="7573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53" name="Picture 42"/>
                  <p:cNvPicPr>
                    <a:picLocks noChangeAspect="1" noChangeArrowheads="1"/>
                  </p:cNvPicPr>
                  <p:nvPr/>
                </p:nvPicPr>
                <p:blipFill>
                  <a:blip r:embed="rId8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587105" y="3227447"/>
                    <a:ext cx="225533" cy="7302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55" name="Picture 44"/>
                  <p:cNvPicPr>
                    <a:picLocks noChangeAspect="1" noChangeArrowheads="1"/>
                  </p:cNvPicPr>
                  <p:nvPr/>
                </p:nvPicPr>
                <p:blipFill>
                  <a:blip r:embed="rId10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229115" y="3518206"/>
                    <a:ext cx="341937" cy="43951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</p:grpSp>
            <p:grpSp>
              <p:nvGrpSpPr>
                <p:cNvPr id="1077" name="קבוצה 205"/>
                <p:cNvGrpSpPr>
                  <a:grpSpLocks/>
                </p:cNvGrpSpPr>
                <p:nvPr/>
              </p:nvGrpSpPr>
              <p:grpSpPr bwMode="auto">
                <a:xfrm>
                  <a:off x="3429000" y="3124200"/>
                  <a:ext cx="1520933" cy="938074"/>
                  <a:chOff x="3429000" y="3124200"/>
                  <a:chExt cx="1520933" cy="938074"/>
                </a:xfrm>
              </p:grpSpPr>
              <p:sp>
                <p:nvSpPr>
                  <p:cNvPr id="67" name="סוגר מסולסל שמאלי 66"/>
                  <p:cNvSpPr/>
                  <p:nvPr/>
                </p:nvSpPr>
                <p:spPr>
                  <a:xfrm rot="10800000">
                    <a:off x="3428981" y="3200389"/>
                    <a:ext cx="609604" cy="609510"/>
                  </a:xfrm>
                  <a:prstGeom prst="leftBrace">
                    <a:avLst>
                      <a:gd name="adj1" fmla="val 112500"/>
                      <a:gd name="adj2" fmla="val 50000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1" anchor="ctr"/>
                  <a:lstStyle/>
                  <a:p>
                    <a:pPr algn="ctr">
                      <a:defRPr/>
                    </a:pPr>
                    <a:endParaRPr lang="he-IL"/>
                  </a:p>
                </p:txBody>
              </p:sp>
              <p:grpSp>
                <p:nvGrpSpPr>
                  <p:cNvPr id="1082" name="קבוצה 177"/>
                  <p:cNvGrpSpPr>
                    <a:grpSpLocks/>
                  </p:cNvGrpSpPr>
                  <p:nvPr/>
                </p:nvGrpSpPr>
                <p:grpSpPr bwMode="auto">
                  <a:xfrm>
                    <a:off x="4343400" y="3124200"/>
                    <a:ext cx="606533" cy="938074"/>
                    <a:chOff x="4191000" y="3172050"/>
                    <a:chExt cx="606533" cy="938074"/>
                  </a:xfrm>
                </p:grpSpPr>
                <p:pic>
                  <p:nvPicPr>
                    <p:cNvPr id="174" name="Picture 39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 cstate="print">
                      <a:duotone>
                        <a:prstClr val="black"/>
                        <a:schemeClr val="accent1">
                          <a:lumMod val="40000"/>
                          <a:lumOff val="60000"/>
                          <a:tint val="45000"/>
                          <a:satMod val="400000"/>
                        </a:schemeClr>
                      </a:duoton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368498" y="3172050"/>
                      <a:ext cx="298286" cy="69646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  <p:pic>
                  <p:nvPicPr>
                    <p:cNvPr id="175" name="Picture 40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" cstate="print">
                      <a:duotone>
                        <a:prstClr val="black"/>
                        <a:schemeClr val="accent1">
                          <a:lumMod val="40000"/>
                          <a:lumOff val="60000"/>
                          <a:tint val="45000"/>
                          <a:satMod val="400000"/>
                        </a:schemeClr>
                      </a:duoton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191000" y="3352800"/>
                      <a:ext cx="247359" cy="75732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  <p:pic>
                  <p:nvPicPr>
                    <p:cNvPr id="176" name="Picture 4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" cstate="print">
                      <a:duotone>
                        <a:prstClr val="black"/>
                        <a:schemeClr val="accent1">
                          <a:lumMod val="40000"/>
                          <a:lumOff val="60000"/>
                          <a:tint val="45000"/>
                          <a:satMod val="400000"/>
                        </a:schemeClr>
                      </a:duoton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572000" y="3352800"/>
                      <a:ext cx="225533" cy="73027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  <p:pic>
                  <p:nvPicPr>
                    <p:cNvPr id="177" name="Picture 44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0" cstate="print">
                      <a:duotone>
                        <a:prstClr val="black"/>
                        <a:schemeClr val="accent1">
                          <a:lumMod val="40000"/>
                          <a:lumOff val="60000"/>
                          <a:tint val="45000"/>
                          <a:satMod val="400000"/>
                        </a:schemeClr>
                      </a:duoton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343400" y="3657600"/>
                      <a:ext cx="341937" cy="43951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</p:grpSp>
            </p:grpSp>
            <p:grpSp>
              <p:nvGrpSpPr>
                <p:cNvPr id="1078" name="קבוצה 180"/>
                <p:cNvGrpSpPr>
                  <a:grpSpLocks/>
                </p:cNvGrpSpPr>
                <p:nvPr/>
              </p:nvGrpSpPr>
              <p:grpSpPr bwMode="auto">
                <a:xfrm>
                  <a:off x="5295900" y="3352800"/>
                  <a:ext cx="552449" cy="599510"/>
                  <a:chOff x="5257800" y="2133600"/>
                  <a:chExt cx="552449" cy="599510"/>
                </a:xfrm>
              </p:grpSpPr>
              <p:pic>
                <p:nvPicPr>
                  <p:cNvPr id="1079" name="Picture 36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/>
                  <a:stretch>
                    <a:fillRect/>
                  </a:stretch>
                </p:blipFill>
                <p:spPr bwMode="auto">
                  <a:xfrm>
                    <a:off x="5715000" y="2133600"/>
                    <a:ext cx="95249" cy="5995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cxnSp>
                <p:nvCxnSpPr>
                  <p:cNvPr id="183" name="מחבר חץ ישר 182"/>
                  <p:cNvCxnSpPr/>
                  <p:nvPr/>
                </p:nvCxnSpPr>
                <p:spPr>
                  <a:xfrm>
                    <a:off x="5257793" y="2438321"/>
                    <a:ext cx="379415" cy="0"/>
                  </a:xfrm>
                  <a:prstGeom prst="straightConnector1">
                    <a:avLst/>
                  </a:prstGeom>
                  <a:ln w="19050"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pic>
            <p:nvPicPr>
              <p:cNvPr id="1072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343400" y="35052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73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572000" y="32004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74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876800" y="35052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75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572000" y="37338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9" name="קבוצה 114"/>
          <p:cNvGrpSpPr>
            <a:grpSpLocks/>
          </p:cNvGrpSpPr>
          <p:nvPr/>
        </p:nvGrpSpPr>
        <p:grpSpPr bwMode="auto">
          <a:xfrm>
            <a:off x="152400" y="4646613"/>
            <a:ext cx="6781800" cy="1220787"/>
            <a:chOff x="152400" y="4646613"/>
            <a:chExt cx="6781800" cy="1220787"/>
          </a:xfrm>
        </p:grpSpPr>
        <p:cxnSp>
          <p:nvCxnSpPr>
            <p:cNvPr id="212" name="מחבר ישר 211"/>
            <p:cNvCxnSpPr/>
            <p:nvPr/>
          </p:nvCxnSpPr>
          <p:spPr>
            <a:xfrm>
              <a:off x="152400" y="4646613"/>
              <a:ext cx="67818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45" name="קבוצה 102"/>
            <p:cNvGrpSpPr>
              <a:grpSpLocks/>
            </p:cNvGrpSpPr>
            <p:nvPr/>
          </p:nvGrpSpPr>
          <p:grpSpPr bwMode="auto">
            <a:xfrm>
              <a:off x="152400" y="4756150"/>
              <a:ext cx="6235700" cy="1111250"/>
              <a:chOff x="152400" y="4222750"/>
              <a:chExt cx="6235700" cy="1111250"/>
            </a:xfrm>
          </p:grpSpPr>
          <p:grpSp>
            <p:nvGrpSpPr>
              <p:cNvPr id="1046" name="קבוצה 222"/>
              <p:cNvGrpSpPr>
                <a:grpSpLocks/>
              </p:cNvGrpSpPr>
              <p:nvPr/>
            </p:nvGrpSpPr>
            <p:grpSpPr bwMode="auto">
              <a:xfrm>
                <a:off x="152400" y="4222750"/>
                <a:ext cx="6235700" cy="1111250"/>
                <a:chOff x="152400" y="4222723"/>
                <a:chExt cx="6235700" cy="1111277"/>
              </a:xfrm>
            </p:grpSpPr>
            <p:graphicFrame>
              <p:nvGraphicFramePr>
                <p:cNvPr id="1026" name="Object 2"/>
                <p:cNvGraphicFramePr>
                  <a:graphicFrameLocks noChangeAspect="1"/>
                </p:cNvGraphicFramePr>
                <p:nvPr/>
              </p:nvGraphicFramePr>
              <p:xfrm>
                <a:off x="6096000" y="4603723"/>
                <a:ext cx="292100" cy="393700"/>
              </p:xfrm>
              <a:graphic>
                <a:graphicData uri="http://schemas.openxmlformats.org/presentationml/2006/ole">
                  <p:oleObj spid="_x0000_s1026" name="Equation" r:id="rId17" imgW="291960" imgH="393480" progId="Equation.3">
                    <p:embed/>
                  </p:oleObj>
                </a:graphicData>
              </a:graphic>
            </p:graphicFrame>
            <p:grpSp>
              <p:nvGrpSpPr>
                <p:cNvPr id="1052" name="קבוצה 203"/>
                <p:cNvGrpSpPr>
                  <a:grpSpLocks/>
                </p:cNvGrpSpPr>
                <p:nvPr/>
              </p:nvGrpSpPr>
              <p:grpSpPr bwMode="auto">
                <a:xfrm>
                  <a:off x="152400" y="4309013"/>
                  <a:ext cx="3099262" cy="757324"/>
                  <a:chOff x="152400" y="4191000"/>
                  <a:chExt cx="3099262" cy="757324"/>
                </a:xfrm>
              </p:grpSpPr>
              <p:pic>
                <p:nvPicPr>
                  <p:cNvPr id="165" name="Picture 38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duotone>
                      <a:prstClr val="black"/>
                      <a:schemeClr val="tx2">
                        <a:lumMod val="20000"/>
                        <a:lumOff val="8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52400" y="4231571"/>
                    <a:ext cx="291011" cy="7167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67" name="Picture 40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duotone>
                      <a:prstClr val="black"/>
                      <a:schemeClr val="tx2">
                        <a:lumMod val="20000"/>
                        <a:lumOff val="8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85105" y="4191000"/>
                    <a:ext cx="247359" cy="7573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68" name="Picture 41"/>
                  <p:cNvPicPr>
                    <a:picLocks noChangeAspect="1" noChangeArrowheads="1"/>
                  </p:cNvPicPr>
                  <p:nvPr/>
                </p:nvPicPr>
                <p:blipFill>
                  <a:blip r:embed="rId7" cstate="print">
                    <a:duotone>
                      <a:prstClr val="black"/>
                      <a:schemeClr val="tx2">
                        <a:lumMod val="20000"/>
                        <a:lumOff val="8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244675" y="4387093"/>
                    <a:ext cx="218258" cy="561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72" name="Picture 45"/>
                  <p:cNvPicPr>
                    <a:picLocks noChangeAspect="1" noChangeArrowheads="1"/>
                  </p:cNvPicPr>
                  <p:nvPr/>
                </p:nvPicPr>
                <p:blipFill>
                  <a:blip r:embed="rId11" cstate="print">
                    <a:duotone>
                      <a:prstClr val="black"/>
                      <a:schemeClr val="tx2">
                        <a:lumMod val="20000"/>
                        <a:lumOff val="8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580825" y="4238333"/>
                    <a:ext cx="334662" cy="7099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173" name="Picture 46"/>
                  <p:cNvPicPr>
                    <a:picLocks noChangeAspect="1" noChangeArrowheads="1"/>
                  </p:cNvPicPr>
                  <p:nvPr/>
                </p:nvPicPr>
                <p:blipFill>
                  <a:blip r:embed="rId12" cstate="print">
                    <a:duotone>
                      <a:prstClr val="black"/>
                      <a:schemeClr val="tx2">
                        <a:lumMod val="20000"/>
                        <a:lumOff val="8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46101" y="4218047"/>
                    <a:ext cx="305561" cy="7302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</p:grpSp>
            <p:grpSp>
              <p:nvGrpSpPr>
                <p:cNvPr id="1053" name="קבוצה 207"/>
                <p:cNvGrpSpPr>
                  <a:grpSpLocks/>
                </p:cNvGrpSpPr>
                <p:nvPr/>
              </p:nvGrpSpPr>
              <p:grpSpPr bwMode="auto">
                <a:xfrm>
                  <a:off x="3429000" y="4222723"/>
                  <a:ext cx="1706262" cy="1111277"/>
                  <a:chOff x="3429000" y="4114800"/>
                  <a:chExt cx="1706262" cy="1111277"/>
                </a:xfrm>
              </p:grpSpPr>
              <p:sp>
                <p:nvSpPr>
                  <p:cNvPr id="68" name="סוגר מסולסל שמאלי 67"/>
                  <p:cNvSpPr/>
                  <p:nvPr/>
                </p:nvSpPr>
                <p:spPr>
                  <a:xfrm rot="10800000">
                    <a:off x="3429000" y="4267204"/>
                    <a:ext cx="609600" cy="609615"/>
                  </a:xfrm>
                  <a:prstGeom prst="leftBrace">
                    <a:avLst>
                      <a:gd name="adj1" fmla="val 112500"/>
                      <a:gd name="adj2" fmla="val 50000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1" anchor="ctr"/>
                  <a:lstStyle/>
                  <a:p>
                    <a:pPr algn="ctr">
                      <a:defRPr/>
                    </a:pPr>
                    <a:endParaRPr lang="he-IL"/>
                  </a:p>
                </p:txBody>
              </p:sp>
              <p:grpSp>
                <p:nvGrpSpPr>
                  <p:cNvPr id="1058" name="קבוצה 206"/>
                  <p:cNvGrpSpPr>
                    <a:grpSpLocks/>
                  </p:cNvGrpSpPr>
                  <p:nvPr/>
                </p:nvGrpSpPr>
                <p:grpSpPr bwMode="auto">
                  <a:xfrm>
                    <a:off x="4343400" y="4114800"/>
                    <a:ext cx="791862" cy="1111277"/>
                    <a:chOff x="4343400" y="4114800"/>
                    <a:chExt cx="791862" cy="1111277"/>
                  </a:xfrm>
                </p:grpSpPr>
                <p:pic>
                  <p:nvPicPr>
                    <p:cNvPr id="185" name="Picture 40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" cstate="print">
                      <a:duotone>
                        <a:prstClr val="black"/>
                        <a:schemeClr val="accent1">
                          <a:lumMod val="40000"/>
                          <a:lumOff val="60000"/>
                          <a:tint val="45000"/>
                          <a:satMod val="400000"/>
                        </a:schemeClr>
                      </a:duoton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343400" y="4267200"/>
                      <a:ext cx="247359" cy="75732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  <p:pic>
                  <p:nvPicPr>
                    <p:cNvPr id="186" name="Picture 41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" cstate="print">
                      <a:duotone>
                        <a:prstClr val="black"/>
                        <a:schemeClr val="accent1">
                          <a:lumMod val="40000"/>
                          <a:lumOff val="60000"/>
                          <a:tint val="45000"/>
                          <a:satMod val="400000"/>
                        </a:schemeClr>
                      </a:duoton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572000" y="4114800"/>
                      <a:ext cx="218258" cy="56123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  <p:pic>
                  <p:nvPicPr>
                    <p:cNvPr id="187" name="Picture 45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1" cstate="print">
                      <a:duotone>
                        <a:prstClr val="black"/>
                        <a:schemeClr val="accent1">
                          <a:lumMod val="40000"/>
                          <a:lumOff val="60000"/>
                          <a:tint val="45000"/>
                          <a:satMod val="400000"/>
                        </a:schemeClr>
                      </a:duoton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800600" y="4267200"/>
                      <a:ext cx="334662" cy="70999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  <p:pic>
                  <p:nvPicPr>
                    <p:cNvPr id="188" name="Picture 46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2" cstate="print">
                      <a:duotone>
                        <a:prstClr val="black"/>
                        <a:schemeClr val="accent1">
                          <a:lumMod val="40000"/>
                          <a:lumOff val="60000"/>
                          <a:tint val="45000"/>
                          <a:satMod val="400000"/>
                        </a:schemeClr>
                      </a:duoton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724400" y="4495800"/>
                      <a:ext cx="305561" cy="73027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  <p:pic>
                  <p:nvPicPr>
                    <p:cNvPr id="184" name="Picture 38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 cstate="print">
                      <a:duotone>
                        <a:prstClr val="black"/>
                        <a:schemeClr val="tx2">
                          <a:lumMod val="20000"/>
                          <a:lumOff val="80000"/>
                          <a:tint val="45000"/>
                          <a:satMod val="400000"/>
                        </a:schemeClr>
                      </a:duoton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505775" y="4489038"/>
                      <a:ext cx="291011" cy="71675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</p:pic>
              </p:grpSp>
            </p:grpSp>
            <p:grpSp>
              <p:nvGrpSpPr>
                <p:cNvPr id="1054" name="קבוצה 188"/>
                <p:cNvGrpSpPr>
                  <a:grpSpLocks/>
                </p:cNvGrpSpPr>
                <p:nvPr/>
              </p:nvGrpSpPr>
              <p:grpSpPr bwMode="auto">
                <a:xfrm>
                  <a:off x="5295900" y="4537613"/>
                  <a:ext cx="552449" cy="599510"/>
                  <a:chOff x="5257800" y="2133600"/>
                  <a:chExt cx="552449" cy="599510"/>
                </a:xfrm>
              </p:grpSpPr>
              <p:pic>
                <p:nvPicPr>
                  <p:cNvPr id="1055" name="Picture 36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/>
                  <a:stretch>
                    <a:fillRect/>
                  </a:stretch>
                </p:blipFill>
                <p:spPr bwMode="auto">
                  <a:xfrm>
                    <a:off x="5715000" y="2133600"/>
                    <a:ext cx="95249" cy="5995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cxnSp>
                <p:nvCxnSpPr>
                  <p:cNvPr id="191" name="מחבר חץ ישר 190"/>
                  <p:cNvCxnSpPr/>
                  <p:nvPr/>
                </p:nvCxnSpPr>
                <p:spPr>
                  <a:xfrm>
                    <a:off x="5257800" y="2437851"/>
                    <a:ext cx="379413" cy="0"/>
                  </a:xfrm>
                  <a:prstGeom prst="straightConnector1">
                    <a:avLst/>
                  </a:prstGeom>
                  <a:ln w="19050"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pic>
            <p:nvPicPr>
              <p:cNvPr id="1047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343400" y="45720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48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572000" y="49530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49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572000" y="44196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50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5029200" y="44958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51" name="Picture 36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4953000" y="48768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35" name="מלבן 103"/>
          <p:cNvSpPr>
            <a:spLocks noChangeArrowheads="1"/>
          </p:cNvSpPr>
          <p:nvPr/>
        </p:nvSpPr>
        <p:spPr bwMode="auto">
          <a:xfrm>
            <a:off x="0" y="304800"/>
            <a:ext cx="90250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sz="3600" dirty="0">
                <a:solidFill>
                  <a:srgbClr val="000000"/>
                </a:solidFill>
              </a:rPr>
              <a:t>Compressed </a:t>
            </a:r>
            <a:r>
              <a:rPr lang="en-US" sz="3600" dirty="0" smtClean="0">
                <a:solidFill>
                  <a:srgbClr val="000000"/>
                </a:solidFill>
              </a:rPr>
              <a:t>Sensing Based Group Testing</a:t>
            </a:r>
            <a:endParaRPr lang="he-IL" sz="3600" dirty="0">
              <a:solidFill>
                <a:srgbClr val="000000"/>
              </a:solidFill>
            </a:endParaRPr>
          </a:p>
        </p:txBody>
      </p:sp>
      <p:grpSp>
        <p:nvGrpSpPr>
          <p:cNvPr id="27" name="קבוצה 124"/>
          <p:cNvGrpSpPr>
            <a:grpSpLocks/>
          </p:cNvGrpSpPr>
          <p:nvPr/>
        </p:nvGrpSpPr>
        <p:grpSpPr bwMode="auto">
          <a:xfrm>
            <a:off x="5181600" y="1447800"/>
            <a:ext cx="1676400" cy="4419600"/>
            <a:chOff x="5181600" y="1447800"/>
            <a:chExt cx="1676400" cy="4419600"/>
          </a:xfrm>
        </p:grpSpPr>
        <p:sp>
          <p:nvSpPr>
            <p:cNvPr id="115" name="אליפסה 114"/>
            <p:cNvSpPr/>
            <p:nvPr/>
          </p:nvSpPr>
          <p:spPr>
            <a:xfrm>
              <a:off x="5410200" y="2286000"/>
              <a:ext cx="1295400" cy="3581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043" name="מלבן 88"/>
            <p:cNvSpPr>
              <a:spLocks noChangeArrowheads="1"/>
            </p:cNvSpPr>
            <p:nvPr/>
          </p:nvSpPr>
          <p:spPr bwMode="auto">
            <a:xfrm>
              <a:off x="5181600" y="1447800"/>
              <a:ext cx="1676400" cy="738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400" b="1">
                  <a:solidFill>
                    <a:srgbClr val="FF0000"/>
                  </a:solidFill>
                </a:rPr>
                <a:t>Next Generation Sequencing Technology</a:t>
              </a:r>
              <a:endParaRPr lang="he-IL" sz="1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קבוצה 122"/>
          <p:cNvGrpSpPr>
            <a:grpSpLocks/>
          </p:cNvGrpSpPr>
          <p:nvPr/>
        </p:nvGrpSpPr>
        <p:grpSpPr bwMode="auto">
          <a:xfrm>
            <a:off x="7162800" y="5181600"/>
            <a:ext cx="1752600" cy="1362075"/>
            <a:chOff x="7162800" y="5181600"/>
            <a:chExt cx="1752600" cy="1362075"/>
          </a:xfrm>
        </p:grpSpPr>
        <p:sp>
          <p:nvSpPr>
            <p:cNvPr id="119" name="אליפסה 118"/>
            <p:cNvSpPr/>
            <p:nvPr/>
          </p:nvSpPr>
          <p:spPr>
            <a:xfrm>
              <a:off x="7239000" y="5181600"/>
              <a:ext cx="1676400" cy="762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041" name="מלבן 89"/>
            <p:cNvSpPr>
              <a:spLocks noChangeArrowheads="1"/>
            </p:cNvSpPr>
            <p:nvPr/>
          </p:nvSpPr>
          <p:spPr bwMode="auto">
            <a:xfrm>
              <a:off x="7162800" y="6019800"/>
              <a:ext cx="16764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rgbClr val="FF0000"/>
                  </a:solidFill>
                </a:rPr>
                <a:t>compressed </a:t>
              </a:r>
              <a:r>
                <a:rPr lang="en-US" sz="1400" b="1" dirty="0" smtClean="0">
                  <a:solidFill>
                    <a:srgbClr val="FF0000"/>
                  </a:solidFill>
                </a:rPr>
                <a:t>sensing (CS)</a:t>
              </a:r>
              <a:endParaRPr lang="he-IL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5" name="מלבן 124"/>
          <p:cNvSpPr>
            <a:spLocks noChangeArrowheads="1"/>
          </p:cNvSpPr>
          <p:nvPr/>
        </p:nvSpPr>
        <p:spPr bwMode="auto">
          <a:xfrm>
            <a:off x="4343400" y="6172200"/>
            <a:ext cx="2711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b="1"/>
              <a:t>a few tests instead of 9</a:t>
            </a:r>
            <a:endParaRPr lang="he-IL" b="1"/>
          </a:p>
        </p:txBody>
      </p:sp>
      <p:sp>
        <p:nvSpPr>
          <p:cNvPr id="126" name="מלבן 125"/>
          <p:cNvSpPr>
            <a:spLocks noChangeArrowheads="1"/>
          </p:cNvSpPr>
          <p:nvPr/>
        </p:nvSpPr>
        <p:spPr bwMode="auto">
          <a:xfrm>
            <a:off x="5486400" y="2362200"/>
            <a:ext cx="11572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1200">
                <a:solidFill>
                  <a:srgbClr val="000000"/>
                </a:solidFill>
              </a:rPr>
              <a:t>fraction of  B’s</a:t>
            </a:r>
            <a:endParaRPr lang="he-IL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25" grpId="1"/>
      <p:bldP spid="126" grpId="0"/>
      <p:bldP spid="12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מלבן 2"/>
          <p:cNvSpPr>
            <a:spLocks noChangeArrowheads="1"/>
          </p:cNvSpPr>
          <p:nvPr/>
        </p:nvSpPr>
        <p:spPr bwMode="auto">
          <a:xfrm>
            <a:off x="0" y="1524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3600" dirty="0">
                <a:cs typeface="Times New Roman" pitchFamily="18" charset="0"/>
              </a:rPr>
              <a:t>Rare </a:t>
            </a:r>
            <a:r>
              <a:rPr lang="en-US" sz="3600" dirty="0" smtClean="0">
                <a:cs typeface="Times New Roman" pitchFamily="18" charset="0"/>
              </a:rPr>
              <a:t>Allele Identification in </a:t>
            </a:r>
            <a:r>
              <a:rPr lang="en-US" sz="3600" dirty="0">
                <a:cs typeface="Times New Roman" pitchFamily="18" charset="0"/>
              </a:rPr>
              <a:t>a CS </a:t>
            </a:r>
            <a:r>
              <a:rPr lang="en-US" sz="3600" dirty="0" smtClean="0">
                <a:cs typeface="Times New Roman" pitchFamily="18" charset="0"/>
              </a:rPr>
              <a:t>Framework</a:t>
            </a:r>
            <a:endParaRPr lang="he-IL" sz="3600" dirty="0"/>
          </a:p>
        </p:txBody>
      </p:sp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3276600" y="4191000"/>
          <a:ext cx="1943100" cy="652463"/>
        </p:xfrm>
        <a:graphic>
          <a:graphicData uri="http://schemas.openxmlformats.org/presentationml/2006/ole">
            <p:oleObj spid="_x0000_s2050" name="Equation" r:id="rId4" imgW="1168200" imgH="393480" progId="Equation.3">
              <p:embed/>
            </p:oleObj>
          </a:graphicData>
        </a:graphic>
      </p:graphicFrame>
      <p:grpSp>
        <p:nvGrpSpPr>
          <p:cNvPr id="2" name="קבוצה 40"/>
          <p:cNvGrpSpPr>
            <a:grpSpLocks/>
          </p:cNvGrpSpPr>
          <p:nvPr/>
        </p:nvGrpSpPr>
        <p:grpSpPr bwMode="auto">
          <a:xfrm>
            <a:off x="152400" y="2098675"/>
            <a:ext cx="4953000" cy="1425575"/>
            <a:chOff x="388938" y="2068513"/>
            <a:chExt cx="4716462" cy="1425575"/>
          </a:xfrm>
        </p:grpSpPr>
        <p:sp>
          <p:nvSpPr>
            <p:cNvPr id="2094" name="TextBox 4"/>
            <p:cNvSpPr txBox="1">
              <a:spLocks noChangeArrowheads="1"/>
            </p:cNvSpPr>
            <p:nvPr/>
          </p:nvSpPr>
          <p:spPr bwMode="auto">
            <a:xfrm>
              <a:off x="2438400" y="3124200"/>
              <a:ext cx="26670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individuals in the pool</a:t>
              </a:r>
            </a:p>
          </p:txBody>
        </p:sp>
        <p:graphicFrame>
          <p:nvGraphicFramePr>
            <p:cNvPr id="2055" name="Object 7"/>
            <p:cNvGraphicFramePr>
              <a:graphicFrameLocks noChangeAspect="1"/>
            </p:cNvGraphicFramePr>
            <p:nvPr/>
          </p:nvGraphicFramePr>
          <p:xfrm>
            <a:off x="388938" y="2068513"/>
            <a:ext cx="3560762" cy="673100"/>
          </p:xfrm>
          <a:graphic>
            <a:graphicData uri="http://schemas.openxmlformats.org/presentationml/2006/ole">
              <p:oleObj spid="_x0000_s2055" name="Equation" r:id="rId5" imgW="1409400" imgH="393480" progId="Equation.3">
                <p:embed/>
              </p:oleObj>
            </a:graphicData>
          </a:graphic>
        </p:graphicFrame>
        <p:cxnSp>
          <p:nvCxnSpPr>
            <p:cNvPr id="57" name="מחבר חץ ישר 56"/>
            <p:cNvCxnSpPr/>
            <p:nvPr/>
          </p:nvCxnSpPr>
          <p:spPr>
            <a:xfrm rot="5400000" flipH="1" flipV="1">
              <a:off x="3582657" y="2894845"/>
              <a:ext cx="304800" cy="151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58" name="קבוצה 42"/>
          <p:cNvGrpSpPr>
            <a:grpSpLocks/>
          </p:cNvGrpSpPr>
          <p:nvPr/>
        </p:nvGrpSpPr>
        <p:grpSpPr bwMode="auto">
          <a:xfrm>
            <a:off x="4800600" y="914400"/>
            <a:ext cx="3962400" cy="3048000"/>
            <a:chOff x="4800600" y="914400"/>
            <a:chExt cx="3962400" cy="3048000"/>
          </a:xfrm>
        </p:grpSpPr>
        <p:grpSp>
          <p:nvGrpSpPr>
            <p:cNvPr id="2083" name="קבוצה 23"/>
            <p:cNvGrpSpPr>
              <a:grpSpLocks/>
            </p:cNvGrpSpPr>
            <p:nvPr/>
          </p:nvGrpSpPr>
          <p:grpSpPr bwMode="auto">
            <a:xfrm>
              <a:off x="5297487" y="914400"/>
              <a:ext cx="265113" cy="3003550"/>
              <a:chOff x="8458200" y="637180"/>
              <a:chExt cx="341886" cy="6176930"/>
            </a:xfrm>
          </p:grpSpPr>
          <p:pic>
            <p:nvPicPr>
              <p:cNvPr id="10" name="Picture 38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prstClr val="black"/>
                  <a:srgbClr val="00B050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8483660" y="637180"/>
                <a:ext cx="290967" cy="716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" name="Picture 39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480023" y="1365500"/>
                <a:ext cx="298241" cy="696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2" name="Picture 40"/>
              <p:cNvPicPr>
                <a:picLocks noChangeAspect="1" noChangeArrowheads="1"/>
              </p:cNvPicPr>
              <p:nvPr/>
            </p:nvPicPr>
            <p:blipFill>
              <a:blip r:embed="rId8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505482" y="2080560"/>
                <a:ext cx="247322" cy="757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3" name="Picture 41"/>
              <p:cNvPicPr>
                <a:picLocks noChangeAspect="1" noChangeArrowheads="1"/>
              </p:cNvPicPr>
              <p:nvPr/>
            </p:nvPicPr>
            <p:blipFill>
              <a:blip r:embed="rId9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520031" y="2859736"/>
                <a:ext cx="218225" cy="5611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4" name="Picture 42"/>
              <p:cNvPicPr>
                <a:picLocks noChangeAspect="1" noChangeArrowheads="1"/>
              </p:cNvPicPr>
              <p:nvPr/>
            </p:nvPicPr>
            <p:blipFill>
              <a:blip r:embed="rId10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516393" y="3440076"/>
                <a:ext cx="225500" cy="730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5" name="Picture 43"/>
              <p:cNvPicPr>
                <a:picLocks noChangeAspect="1" noChangeArrowheads="1"/>
              </p:cNvPicPr>
              <p:nvPr/>
            </p:nvPicPr>
            <p:blipFill>
              <a:blip r:embed="rId11" cstate="print">
                <a:duotone>
                  <a:prstClr val="black"/>
                  <a:srgbClr val="00B050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8523668" y="4194761"/>
                <a:ext cx="210951" cy="703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6" name="Picture 44"/>
              <p:cNvPicPr>
                <a:picLocks noChangeAspect="1" noChangeArrowheads="1"/>
              </p:cNvPicPr>
              <p:nvPr/>
            </p:nvPicPr>
            <p:blipFill>
              <a:blip r:embed="rId12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458200" y="4912871"/>
                <a:ext cx="341886" cy="4394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7" name="Picture 45"/>
              <p:cNvPicPr>
                <a:picLocks noChangeAspect="1" noChangeArrowheads="1"/>
              </p:cNvPicPr>
              <p:nvPr/>
            </p:nvPicPr>
            <p:blipFill>
              <a:blip r:embed="rId13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461837" y="5365806"/>
                <a:ext cx="334612" cy="7099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" name="Picture 46"/>
              <p:cNvPicPr>
                <a:picLocks noChangeAspect="1" noChangeArrowheads="1"/>
              </p:cNvPicPr>
              <p:nvPr/>
            </p:nvPicPr>
            <p:blipFill>
              <a:blip r:embed="rId14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8476386" y="6083916"/>
                <a:ext cx="305515" cy="730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aphicFrame>
          <p:nvGraphicFramePr>
            <p:cNvPr id="2052" name="Object 8"/>
            <p:cNvGraphicFramePr>
              <a:graphicFrameLocks noChangeAspect="1"/>
            </p:cNvGraphicFramePr>
            <p:nvPr/>
          </p:nvGraphicFramePr>
          <p:xfrm>
            <a:off x="4800600" y="2289969"/>
            <a:ext cx="422275" cy="296863"/>
          </p:xfrm>
          <a:graphic>
            <a:graphicData uri="http://schemas.openxmlformats.org/presentationml/2006/ole">
              <p:oleObj spid="_x0000_s2052" name="Equation" r:id="rId15" imgW="253800" imgH="177480" progId="Equation.3">
                <p:embed/>
              </p:oleObj>
            </a:graphicData>
          </a:graphic>
        </p:graphicFrame>
        <p:sp>
          <p:nvSpPr>
            <p:cNvPr id="2084" name="TextBox 4"/>
            <p:cNvSpPr txBox="1">
              <a:spLocks noChangeArrowheads="1"/>
            </p:cNvSpPr>
            <p:nvPr/>
          </p:nvSpPr>
          <p:spPr bwMode="auto">
            <a:xfrm>
              <a:off x="7086600" y="2253456"/>
              <a:ext cx="16764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# rare alleles</a:t>
              </a:r>
            </a:p>
          </p:txBody>
        </p:sp>
        <p:graphicFrame>
          <p:nvGraphicFramePr>
            <p:cNvPr id="2053" name="Object 4"/>
            <p:cNvGraphicFramePr>
              <a:graphicFrameLocks noChangeAspect="1"/>
            </p:cNvGraphicFramePr>
            <p:nvPr/>
          </p:nvGraphicFramePr>
          <p:xfrm>
            <a:off x="6402387" y="914400"/>
            <a:ext cx="455613" cy="3048000"/>
          </p:xfrm>
          <a:graphic>
            <a:graphicData uri="http://schemas.openxmlformats.org/presentationml/2006/ole">
              <p:oleObj spid="_x0000_s2053" name="Equation" r:id="rId16" imgW="380880" imgH="2057400" progId="Equation.3">
                <p:embed/>
              </p:oleObj>
            </a:graphicData>
          </a:graphic>
        </p:graphicFrame>
        <p:graphicFrame>
          <p:nvGraphicFramePr>
            <p:cNvPr id="2054" name="Object 6"/>
            <p:cNvGraphicFramePr>
              <a:graphicFrameLocks noChangeAspect="1"/>
            </p:cNvGraphicFramePr>
            <p:nvPr/>
          </p:nvGraphicFramePr>
          <p:xfrm>
            <a:off x="5638800" y="914400"/>
            <a:ext cx="638175" cy="3048000"/>
          </p:xfrm>
          <a:graphic>
            <a:graphicData uri="http://schemas.openxmlformats.org/presentationml/2006/ole">
              <p:oleObj spid="_x0000_s2054" name="Equation" r:id="rId17" imgW="533160" imgH="2057400" progId="Equation.3">
                <p:embed/>
              </p:oleObj>
            </a:graphicData>
          </a:graphic>
        </p:graphicFrame>
      </p:grpSp>
      <p:grpSp>
        <p:nvGrpSpPr>
          <p:cNvPr id="5" name="קבוצה 46"/>
          <p:cNvGrpSpPr>
            <a:grpSpLocks/>
          </p:cNvGrpSpPr>
          <p:nvPr/>
        </p:nvGrpSpPr>
        <p:grpSpPr bwMode="auto">
          <a:xfrm>
            <a:off x="838200" y="5334000"/>
            <a:ext cx="6248400" cy="1173163"/>
            <a:chOff x="838200" y="5334000"/>
            <a:chExt cx="6248400" cy="1173163"/>
          </a:xfrm>
        </p:grpSpPr>
        <p:grpSp>
          <p:nvGrpSpPr>
            <p:cNvPr id="2060" name="קבוצה 201"/>
            <p:cNvGrpSpPr>
              <a:grpSpLocks/>
            </p:cNvGrpSpPr>
            <p:nvPr/>
          </p:nvGrpSpPr>
          <p:grpSpPr bwMode="auto">
            <a:xfrm>
              <a:off x="838200" y="5665788"/>
              <a:ext cx="3098800" cy="730250"/>
              <a:chOff x="152400" y="2236847"/>
              <a:chExt cx="3099262" cy="730277"/>
            </a:xfrm>
          </p:grpSpPr>
          <p:pic>
            <p:nvPicPr>
              <p:cNvPr id="73" name="Picture 38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prstClr val="black"/>
                  <a:schemeClr val="tx2">
                    <a:lumMod val="20000"/>
                    <a:lumOff val="8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52400" y="2250371"/>
                <a:ext cx="291011" cy="7167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4" name="Picture 42"/>
              <p:cNvPicPr>
                <a:picLocks noChangeAspect="1" noChangeArrowheads="1"/>
              </p:cNvPicPr>
              <p:nvPr/>
            </p:nvPicPr>
            <p:blipFill>
              <a:blip r:embed="rId10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587105" y="2236847"/>
                <a:ext cx="225533" cy="730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5" name="Picture 43"/>
              <p:cNvPicPr>
                <a:picLocks noChangeAspect="1" noChangeArrowheads="1"/>
              </p:cNvPicPr>
              <p:nvPr/>
            </p:nvPicPr>
            <p:blipFill>
              <a:blip r:embed="rId11" cstate="print">
                <a:duotone>
                  <a:prstClr val="black"/>
                  <a:schemeClr val="tx2">
                    <a:lumMod val="20000"/>
                    <a:lumOff val="8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946675" y="2263895"/>
                <a:ext cx="210983" cy="7032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6" name="Picture 44"/>
              <p:cNvPicPr>
                <a:picLocks noChangeAspect="1" noChangeArrowheads="1"/>
              </p:cNvPicPr>
              <p:nvPr/>
            </p:nvPicPr>
            <p:blipFill>
              <a:blip r:embed="rId12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2229115" y="2527606"/>
                <a:ext cx="341937" cy="439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7" name="Picture 46"/>
              <p:cNvPicPr>
                <a:picLocks noChangeAspect="1" noChangeArrowheads="1"/>
              </p:cNvPicPr>
              <p:nvPr/>
            </p:nvPicPr>
            <p:blipFill>
              <a:blip r:embed="rId14" cstate="print">
                <a:duotone>
                  <a:prstClr val="black"/>
                  <a:schemeClr val="accent1">
                    <a:lumMod val="40000"/>
                    <a:lumOff val="6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2946101" y="2236847"/>
                <a:ext cx="305561" cy="7302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aphicFrame>
          <p:nvGraphicFramePr>
            <p:cNvPr id="44" name="Object 2"/>
            <p:cNvGraphicFramePr>
              <a:graphicFrameLocks noChangeAspect="1"/>
            </p:cNvGraphicFramePr>
            <p:nvPr/>
          </p:nvGraphicFramePr>
          <p:xfrm>
            <a:off x="6781800" y="5778500"/>
            <a:ext cx="304800" cy="393700"/>
          </p:xfrm>
          <a:graphic>
            <a:graphicData uri="http://schemas.openxmlformats.org/presentationml/2006/ole">
              <p:oleObj spid="_x0000_s2051" name="Equation" r:id="rId18" imgW="304560" imgH="393480" progId="Equation.3">
                <p:embed/>
              </p:oleObj>
            </a:graphicData>
          </a:graphic>
        </p:graphicFrame>
        <p:grpSp>
          <p:nvGrpSpPr>
            <p:cNvPr id="2061" name="קבוצה 179"/>
            <p:cNvGrpSpPr>
              <a:grpSpLocks/>
            </p:cNvGrpSpPr>
            <p:nvPr/>
          </p:nvGrpSpPr>
          <p:grpSpPr bwMode="auto">
            <a:xfrm>
              <a:off x="5981700" y="5638800"/>
              <a:ext cx="552450" cy="598488"/>
              <a:chOff x="5257799" y="2133600"/>
              <a:chExt cx="552450" cy="599510"/>
            </a:xfrm>
          </p:grpSpPr>
          <p:pic>
            <p:nvPicPr>
              <p:cNvPr id="2076" name="Picture 36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>
                <a:off x="5715000" y="2133600"/>
                <a:ext cx="95249" cy="599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72" name="מחבר חץ ישר 71"/>
              <p:cNvCxnSpPr/>
              <p:nvPr/>
            </p:nvCxnSpPr>
            <p:spPr>
              <a:xfrm>
                <a:off x="5257799" y="2438920"/>
                <a:ext cx="379413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062" name="קבוצה 100"/>
            <p:cNvGrpSpPr>
              <a:grpSpLocks/>
            </p:cNvGrpSpPr>
            <p:nvPr/>
          </p:nvGrpSpPr>
          <p:grpSpPr bwMode="auto">
            <a:xfrm>
              <a:off x="4191000" y="5334000"/>
              <a:ext cx="1676400" cy="1173163"/>
              <a:chOff x="3352800" y="1905000"/>
              <a:chExt cx="1677162" cy="1173163"/>
            </a:xfrm>
          </p:grpSpPr>
          <p:grpSp>
            <p:nvGrpSpPr>
              <p:cNvPr id="2063" name="קבוצה 219"/>
              <p:cNvGrpSpPr>
                <a:grpSpLocks/>
              </p:cNvGrpSpPr>
              <p:nvPr/>
            </p:nvGrpSpPr>
            <p:grpSpPr bwMode="auto">
              <a:xfrm>
                <a:off x="3352798" y="1904999"/>
                <a:ext cx="1677161" cy="1173162"/>
                <a:chOff x="3352800" y="1905000"/>
                <a:chExt cx="1677161" cy="1173953"/>
              </a:xfrm>
            </p:grpSpPr>
            <p:sp>
              <p:nvSpPr>
                <p:cNvPr id="52" name="סוגר מסולסל שמאלי 51"/>
                <p:cNvSpPr/>
                <p:nvPr/>
              </p:nvSpPr>
              <p:spPr>
                <a:xfrm rot="10800000">
                  <a:off x="3352802" y="2286258"/>
                  <a:ext cx="609877" cy="610011"/>
                </a:xfrm>
                <a:prstGeom prst="leftBrace">
                  <a:avLst>
                    <a:gd name="adj1" fmla="val 112500"/>
                    <a:gd name="adj2" fmla="val 50000"/>
                  </a:avLst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>
                    <a:defRPr/>
                  </a:pPr>
                  <a:endParaRPr lang="he-IL"/>
                </a:p>
              </p:txBody>
            </p:sp>
            <p:grpSp>
              <p:nvGrpSpPr>
                <p:cNvPr id="2070" name="קבוצה 178"/>
                <p:cNvGrpSpPr>
                  <a:grpSpLocks/>
                </p:cNvGrpSpPr>
                <p:nvPr/>
              </p:nvGrpSpPr>
              <p:grpSpPr bwMode="auto">
                <a:xfrm>
                  <a:off x="4114800" y="1905000"/>
                  <a:ext cx="915161" cy="1173953"/>
                  <a:chOff x="4114800" y="1905000"/>
                  <a:chExt cx="915161" cy="1173953"/>
                </a:xfrm>
              </p:grpSpPr>
              <p:pic>
                <p:nvPicPr>
                  <p:cNvPr id="54" name="Picture 42"/>
                  <p:cNvPicPr>
                    <a:picLocks noChangeAspect="1" noChangeArrowheads="1"/>
                  </p:cNvPicPr>
                  <p:nvPr/>
                </p:nvPicPr>
                <p:blipFill>
                  <a:blip r:embed="rId10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495800" y="1905000"/>
                    <a:ext cx="225533" cy="7302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55" name="Picture 44"/>
                  <p:cNvPicPr>
                    <a:picLocks noChangeAspect="1" noChangeArrowheads="1"/>
                  </p:cNvPicPr>
                  <p:nvPr/>
                </p:nvPicPr>
                <p:blipFill>
                  <a:blip r:embed="rId12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114800" y="2133600"/>
                    <a:ext cx="341937" cy="43951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56" name="Picture 46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>
                    <a:duotone>
                      <a:prstClr val="black"/>
                      <a:schemeClr val="accent1">
                        <a:lumMod val="40000"/>
                        <a:lumOff val="6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724400" y="2133600"/>
                    <a:ext cx="305561" cy="7302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58" name="Picture 43"/>
                  <p:cNvPicPr>
                    <a:picLocks noChangeAspect="1" noChangeArrowheads="1"/>
                  </p:cNvPicPr>
                  <p:nvPr/>
                </p:nvPicPr>
                <p:blipFill>
                  <a:blip r:embed="rId11" cstate="print">
                    <a:duotone>
                      <a:prstClr val="black"/>
                      <a:schemeClr val="tx2">
                        <a:lumMod val="20000"/>
                        <a:lumOff val="8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648200" y="2362200"/>
                    <a:ext cx="210983" cy="70322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  <p:pic>
                <p:nvPicPr>
                  <p:cNvPr id="59" name="Picture 38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duotone>
                      <a:prstClr val="black"/>
                      <a:schemeClr val="tx2">
                        <a:lumMod val="20000"/>
                        <a:lumOff val="80000"/>
                        <a:tint val="45000"/>
                        <a:satMod val="400000"/>
                      </a:schemeClr>
                    </a:duoton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343400" y="2362200"/>
                    <a:ext cx="291011" cy="7167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</p:pic>
            </p:grpSp>
          </p:grpSp>
          <p:pic>
            <p:nvPicPr>
              <p:cNvPr id="2064" name="Picture 36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4114800" y="22098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5" name="Picture 36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4495800" y="19812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6" name="Picture 36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4953000" y="21336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7" name="Picture 36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4343400" y="26670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8" name="Picture 36"/>
              <p:cNvPicPr>
                <a:picLocks noChangeAspect="1" noChangeArrowheads="1"/>
              </p:cNvPicPr>
              <p:nvPr/>
            </p:nvPicPr>
            <p:blipFill>
              <a:blip r:embed="rId20" cstate="print"/>
              <a:srcRect/>
              <a:stretch>
                <a:fillRect/>
              </a:stretch>
            </p:blipFill>
            <p:spPr bwMode="auto">
              <a:xfrm>
                <a:off x="4800600" y="2667000"/>
                <a:ext cx="45719" cy="287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"/>
          <p:cNvSpPr txBox="1">
            <a:spLocks noChangeArrowheads="1"/>
          </p:cNvSpPr>
          <p:nvPr/>
        </p:nvSpPr>
        <p:spPr bwMode="auto">
          <a:xfrm>
            <a:off x="152400" y="914400"/>
            <a:ext cx="8991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buFontTx/>
              <a:buChar char="•"/>
            </a:pPr>
            <a:r>
              <a:rPr lang="en-US" dirty="0"/>
              <a:t> </a:t>
            </a:r>
            <a:r>
              <a:rPr lang="en-US" dirty="0" smtClean="0"/>
              <a:t>The standard </a:t>
            </a:r>
            <a:r>
              <a:rPr lang="en-US" dirty="0" smtClean="0">
                <a:solidFill>
                  <a:srgbClr val="FF0000"/>
                </a:solidFill>
              </a:rPr>
              <a:t>CS</a:t>
            </a:r>
            <a:r>
              <a:rPr lang="en-US" dirty="0" smtClean="0"/>
              <a:t> problem: </a:t>
            </a:r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	</a:t>
            </a:r>
            <a:r>
              <a:rPr lang="en-US" dirty="0" smtClean="0"/>
              <a:t>n variables</a:t>
            </a:r>
          </a:p>
          <a:p>
            <a:pPr algn="l" rtl="0"/>
            <a:r>
              <a:rPr lang="en-US" dirty="0" smtClean="0"/>
              <a:t>	k &lt;&lt; n equations</a:t>
            </a:r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	</a:t>
            </a:r>
            <a:endParaRPr lang="en-US" dirty="0"/>
          </a:p>
          <a:p>
            <a:pPr algn="l" rtl="0"/>
            <a:endParaRPr lang="en-US" dirty="0" smtClean="0"/>
          </a:p>
          <a:p>
            <a:pPr algn="l" rtl="0">
              <a:buFontTx/>
              <a:buChar char="•"/>
            </a:pPr>
            <a:r>
              <a:rPr lang="en-US" dirty="0" smtClean="0"/>
              <a:t> But: 	x is </a:t>
            </a:r>
            <a:r>
              <a:rPr lang="en-US" dirty="0" smtClean="0">
                <a:solidFill>
                  <a:srgbClr val="FF0000"/>
                </a:solidFill>
              </a:rPr>
              <a:t>sparse</a:t>
            </a:r>
            <a:r>
              <a:rPr lang="en-US" dirty="0" smtClean="0"/>
              <a:t>:    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/>
              <a:t>	</a:t>
            </a:r>
            <a:r>
              <a:rPr lang="en-US" dirty="0" smtClean="0"/>
              <a:t>Matrix should obey certain properties (Robust </a:t>
            </a:r>
            <a:r>
              <a:rPr lang="en-US" dirty="0" err="1" smtClean="0"/>
              <a:t>Isometry</a:t>
            </a:r>
            <a:r>
              <a:rPr lang="en-US" dirty="0" smtClean="0"/>
              <a:t> Property)</a:t>
            </a:r>
            <a:endParaRPr lang="en-US" dirty="0"/>
          </a:p>
          <a:p>
            <a:pPr lvl="2" algn="l" rtl="0"/>
            <a:r>
              <a:rPr lang="en-US" dirty="0" smtClean="0"/>
              <a:t>Example: random Gaussian or Bernoulli matrix</a:t>
            </a:r>
          </a:p>
          <a:p>
            <a:pPr algn="l" rtl="0">
              <a:buFontTx/>
              <a:buChar char="•"/>
            </a:pPr>
            <a:endParaRPr lang="en-US" dirty="0"/>
          </a:p>
          <a:p>
            <a:pPr algn="l" rtl="0">
              <a:buFontTx/>
              <a:buChar char="•"/>
            </a:pPr>
            <a:endParaRPr lang="en-US" dirty="0" smtClean="0"/>
          </a:p>
          <a:p>
            <a:pPr algn="l" rtl="0">
              <a:buFontTx/>
              <a:buChar char="•"/>
            </a:pPr>
            <a:endParaRPr lang="en-US" dirty="0"/>
          </a:p>
          <a:p>
            <a:pPr algn="l" rtl="0"/>
            <a:endParaRPr lang="en-US" dirty="0"/>
          </a:p>
          <a:p>
            <a:pPr algn="l" rtl="0">
              <a:buFontTx/>
              <a:buChar char="•"/>
            </a:pPr>
            <a:endParaRPr lang="en-US" dirty="0"/>
          </a:p>
          <a:p>
            <a:pPr algn="l" rtl="0">
              <a:buFontTx/>
              <a:buChar char="•"/>
            </a:pPr>
            <a:r>
              <a:rPr lang="en-US" dirty="0" smtClean="0"/>
              <a:t>Then:   Can reconstruct x </a:t>
            </a:r>
            <a:r>
              <a:rPr lang="en-US" dirty="0" smtClean="0">
                <a:solidFill>
                  <a:srgbClr val="FF0000"/>
                </a:solidFill>
              </a:rPr>
              <a:t>uniquely</a:t>
            </a:r>
            <a:r>
              <a:rPr lang="en-US" dirty="0" smtClean="0"/>
              <a:t> with k = O(s log(n/s)) equations (a.k.a. ‘measurements’)</a:t>
            </a:r>
          </a:p>
          <a:p>
            <a:pPr algn="l" rtl="0"/>
            <a:r>
              <a:rPr lang="en-US" dirty="0"/>
              <a:t>	</a:t>
            </a:r>
            <a:r>
              <a:rPr lang="en-US" dirty="0" smtClean="0"/>
              <a:t>Can do so </a:t>
            </a:r>
            <a:r>
              <a:rPr lang="en-US" dirty="0" smtClean="0">
                <a:solidFill>
                  <a:srgbClr val="FF0000"/>
                </a:solidFill>
              </a:rPr>
              <a:t>efficiently</a:t>
            </a:r>
            <a:r>
              <a:rPr lang="en-US" dirty="0" smtClean="0"/>
              <a:t>, even for large matrices (L</a:t>
            </a:r>
            <a:r>
              <a:rPr lang="en-US" baseline="-25000" dirty="0" smtClean="0"/>
              <a:t>1</a:t>
            </a:r>
            <a:r>
              <a:rPr lang="en-US" dirty="0" smtClean="0"/>
              <a:t> minimization)</a:t>
            </a:r>
            <a:endParaRPr lang="en-US" dirty="0"/>
          </a:p>
        </p:txBody>
      </p:sp>
      <p:sp>
        <p:nvSpPr>
          <p:cNvPr id="2056" name="מלבן 2"/>
          <p:cNvSpPr>
            <a:spLocks noChangeArrowheads="1"/>
          </p:cNvSpPr>
          <p:nvPr/>
        </p:nvSpPr>
        <p:spPr bwMode="auto">
          <a:xfrm>
            <a:off x="0" y="1524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3600" dirty="0" smtClean="0">
                <a:cs typeface="Times New Roman" pitchFamily="18" charset="0"/>
              </a:rPr>
              <a:t>Compressed Sensing (CS)</a:t>
            </a:r>
            <a:endParaRPr lang="he-IL" sz="36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828800" y="4572000"/>
          <a:ext cx="4646613" cy="433387"/>
        </p:xfrm>
        <a:graphic>
          <a:graphicData uri="http://schemas.openxmlformats.org/presentationml/2006/ole">
            <p:oleObj spid="_x0000_s53255" name="Equation" r:id="rId4" imgW="1752480" imgH="253800" progId="Equation.DSMT4">
              <p:embed/>
            </p:oleObj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5715000" y="1828800"/>
          <a:ext cx="422275" cy="296863"/>
        </p:xfrm>
        <a:graphic>
          <a:graphicData uri="http://schemas.openxmlformats.org/presentationml/2006/ole">
            <p:oleObj spid="_x0000_s53252" name="Equation" r:id="rId5" imgW="253800" imgH="177480" progId="Equation.3">
              <p:embed/>
            </p:oleObj>
          </a:graphicData>
        </a:graphic>
      </p:graphicFrame>
      <p:graphicFrame>
        <p:nvGraphicFramePr>
          <p:cNvPr id="2053" name="Object 4"/>
          <p:cNvGraphicFramePr>
            <a:graphicFrameLocks noChangeAspect="1"/>
          </p:cNvGraphicFramePr>
          <p:nvPr/>
        </p:nvGraphicFramePr>
        <p:xfrm>
          <a:off x="6172200" y="914400"/>
          <a:ext cx="395287" cy="2286000"/>
        </p:xfrm>
        <a:graphic>
          <a:graphicData uri="http://schemas.openxmlformats.org/presentationml/2006/ole">
            <p:oleObj spid="_x0000_s53253" name="Equation" r:id="rId6" imgW="330120" imgH="2082600" progId="Equation.DSMT4">
              <p:embed/>
            </p:oleObj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/>
        </p:nvGraphicFramePr>
        <p:xfrm>
          <a:off x="3657600" y="1371600"/>
          <a:ext cx="822325" cy="336550"/>
        </p:xfrm>
        <a:graphic>
          <a:graphicData uri="http://schemas.openxmlformats.org/presentationml/2006/ole">
            <p:oleObj spid="_x0000_s53256" name="Equation" r:id="rId7" imgW="495000" imgH="203040" progId="Equation.DSMT4">
              <p:embed/>
            </p:oleObj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/>
        </p:nvGraphicFramePr>
        <p:xfrm>
          <a:off x="2667000" y="3124200"/>
          <a:ext cx="1412875" cy="379412"/>
        </p:xfrm>
        <a:graphic>
          <a:graphicData uri="http://schemas.openxmlformats.org/presentationml/2006/ole">
            <p:oleObj spid="_x0000_s53257" name="Equation" r:id="rId8" imgW="850680" imgH="228600" progId="Equation.DSMT4">
              <p:embed/>
            </p:oleObj>
          </a:graphicData>
        </a:graphic>
      </p:graphicFrame>
      <p:grpSp>
        <p:nvGrpSpPr>
          <p:cNvPr id="53" name="Group 52"/>
          <p:cNvGrpSpPr/>
          <p:nvPr/>
        </p:nvGrpSpPr>
        <p:grpSpPr>
          <a:xfrm>
            <a:off x="6858000" y="1524000"/>
            <a:ext cx="868362" cy="1031875"/>
            <a:chOff x="6858000" y="1693863"/>
            <a:chExt cx="868362" cy="1031875"/>
          </a:xfrm>
        </p:grpSpPr>
        <p:graphicFrame>
          <p:nvGraphicFramePr>
            <p:cNvPr id="53258" name="Object 8"/>
            <p:cNvGraphicFramePr>
              <a:graphicFrameLocks noChangeAspect="1"/>
            </p:cNvGraphicFramePr>
            <p:nvPr/>
          </p:nvGraphicFramePr>
          <p:xfrm>
            <a:off x="6858000" y="1960563"/>
            <a:ext cx="422275" cy="339725"/>
          </p:xfrm>
          <a:graphic>
            <a:graphicData uri="http://schemas.openxmlformats.org/presentationml/2006/ole">
              <p:oleObj spid="_x0000_s53258" name="Equation" r:id="rId9" imgW="253800" imgH="203040" progId="Equation.DSMT4">
                <p:embed/>
              </p:oleObj>
            </a:graphicData>
          </a:graphic>
        </p:graphicFrame>
        <p:graphicFrame>
          <p:nvGraphicFramePr>
            <p:cNvPr id="53259" name="Object 4"/>
            <p:cNvGraphicFramePr>
              <a:graphicFrameLocks noChangeAspect="1"/>
            </p:cNvGraphicFramePr>
            <p:nvPr/>
          </p:nvGraphicFramePr>
          <p:xfrm>
            <a:off x="7315200" y="1693863"/>
            <a:ext cx="411162" cy="1031875"/>
          </p:xfrm>
          <a:graphic>
            <a:graphicData uri="http://schemas.openxmlformats.org/presentationml/2006/ole">
              <p:oleObj spid="_x0000_s53259" name="Equation" r:id="rId10" imgW="342720" imgH="93960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מלבן 2"/>
          <p:cNvSpPr>
            <a:spLocks noChangeArrowheads="1"/>
          </p:cNvSpPr>
          <p:nvPr/>
        </p:nvSpPr>
        <p:spPr bwMode="auto">
          <a:xfrm>
            <a:off x="533400" y="304800"/>
            <a:ext cx="7696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3600" dirty="0" err="1" smtClean="0"/>
              <a:t>NextGenSeq</a:t>
            </a:r>
            <a:r>
              <a:rPr lang="en-US" sz="3600" dirty="0" smtClean="0"/>
              <a:t> </a:t>
            </a:r>
            <a:r>
              <a:rPr lang="en-US" sz="3600" dirty="0"/>
              <a:t>O</a:t>
            </a:r>
            <a:r>
              <a:rPr lang="en-US" sz="3600" dirty="0" smtClean="0"/>
              <a:t>utput</a:t>
            </a:r>
            <a:endParaRPr lang="he-IL" sz="3600" dirty="0"/>
          </a:p>
        </p:txBody>
      </p:sp>
      <p:sp>
        <p:nvSpPr>
          <p:cNvPr id="18435" name="Text Box 22"/>
          <p:cNvSpPr txBox="1">
            <a:spLocks noChangeArrowheads="1"/>
          </p:cNvSpPr>
          <p:nvPr/>
        </p:nvSpPr>
        <p:spPr bwMode="auto">
          <a:xfrm>
            <a:off x="228600" y="1600200"/>
            <a:ext cx="518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dirty="0"/>
              <a:t>output: “reads”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dirty="0" smtClean="0"/>
              <a:t>Example: </a:t>
            </a:r>
            <a:r>
              <a:rPr lang="en-US" dirty="0" err="1" smtClean="0"/>
              <a:t>Illumina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A few millions reads per lane</a:t>
            </a:r>
          </a:p>
          <a:p>
            <a:pPr algn="l" rtl="0" eaLnBrk="0" hangingPunct="0">
              <a:spcBef>
                <a:spcPct val="50000"/>
              </a:spcBef>
            </a:pPr>
            <a:r>
              <a:rPr lang="en-US" dirty="0" smtClean="0"/>
              <a:t>Read length – a few dozens to a few hundreds</a:t>
            </a:r>
            <a:endParaRPr lang="en-US" dirty="0"/>
          </a:p>
        </p:txBody>
      </p:sp>
      <p:grpSp>
        <p:nvGrpSpPr>
          <p:cNvPr id="18436" name="קבוצה 8"/>
          <p:cNvGrpSpPr>
            <a:grpSpLocks/>
          </p:cNvGrpSpPr>
          <p:nvPr/>
        </p:nvGrpSpPr>
        <p:grpSpPr bwMode="auto">
          <a:xfrm>
            <a:off x="5334000" y="2590800"/>
            <a:ext cx="2790825" cy="549275"/>
            <a:chOff x="3048000" y="1371600"/>
            <a:chExt cx="2790825" cy="549126"/>
          </a:xfrm>
        </p:grpSpPr>
        <p:pic>
          <p:nvPicPr>
            <p:cNvPr id="184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0" y="1371600"/>
              <a:ext cx="27908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000" y="1600200"/>
              <a:ext cx="2733675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2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48000" y="1796901"/>
              <a:ext cx="2724150" cy="12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קבוצה 10"/>
          <p:cNvGrpSpPr>
            <a:grpSpLocks/>
          </p:cNvGrpSpPr>
          <p:nvPr/>
        </p:nvGrpSpPr>
        <p:grpSpPr bwMode="auto">
          <a:xfrm>
            <a:off x="228600" y="3733800"/>
            <a:ext cx="8420100" cy="2619375"/>
            <a:chOff x="304800" y="3276600"/>
            <a:chExt cx="8420100" cy="2619375"/>
          </a:xfrm>
        </p:grpSpPr>
        <p:pic>
          <p:nvPicPr>
            <p:cNvPr id="18438" name="תמונה 13" descr="reads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57400" y="3276600"/>
              <a:ext cx="6667500" cy="2619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9" name="Text Box 22"/>
            <p:cNvSpPr txBox="1">
              <a:spLocks noChangeArrowheads="1"/>
            </p:cNvSpPr>
            <p:nvPr/>
          </p:nvSpPr>
          <p:spPr bwMode="auto">
            <a:xfrm>
              <a:off x="304800" y="4343400"/>
              <a:ext cx="1600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eaLnBrk="0" hangingPunct="0">
                <a:spcBef>
                  <a:spcPct val="50000"/>
                </a:spcBef>
              </a:pPr>
              <a:r>
                <a:rPr lang="en-US"/>
                <a:t>line = “read”</a:t>
              </a:r>
            </a:p>
          </p:txBody>
        </p:sp>
      </p:grpSp>
      <p:pic>
        <p:nvPicPr>
          <p:cNvPr id="16" name="Picture 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8400" y="1066800"/>
            <a:ext cx="1589696" cy="13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מלבן 2"/>
          <p:cNvSpPr>
            <a:spLocks noChangeArrowheads="1"/>
          </p:cNvSpPr>
          <p:nvPr/>
        </p:nvSpPr>
        <p:spPr bwMode="auto">
          <a:xfrm>
            <a:off x="533400" y="304800"/>
            <a:ext cx="7696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3600" dirty="0" err="1" smtClean="0"/>
              <a:t>NextGenSeq</a:t>
            </a:r>
            <a:r>
              <a:rPr lang="en-US" sz="3600" dirty="0" smtClean="0"/>
              <a:t> – </a:t>
            </a:r>
            <a:r>
              <a:rPr lang="en-US" sz="3600" dirty="0" smtClean="0"/>
              <a:t>Targeted Sequencing</a:t>
            </a:r>
            <a:endParaRPr lang="he-IL" sz="3600" dirty="0"/>
          </a:p>
        </p:txBody>
      </p:sp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3048000"/>
            <a:ext cx="18859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219200"/>
            <a:ext cx="66563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קבוצה 18"/>
          <p:cNvGrpSpPr>
            <a:grpSpLocks/>
          </p:cNvGrpSpPr>
          <p:nvPr/>
        </p:nvGrpSpPr>
        <p:grpSpPr bwMode="auto">
          <a:xfrm>
            <a:off x="2278063" y="1711325"/>
            <a:ext cx="3000375" cy="574675"/>
            <a:chOff x="2277374" y="1710905"/>
            <a:chExt cx="3000375" cy="575095"/>
          </a:xfrm>
        </p:grpSpPr>
        <p:pic>
          <p:nvPicPr>
            <p:cNvPr id="19469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77374" y="2076450"/>
              <a:ext cx="3000375" cy="209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4" name="מחבר חץ ישר 13"/>
            <p:cNvCxnSpPr/>
            <p:nvPr/>
          </p:nvCxnSpPr>
          <p:spPr>
            <a:xfrm rot="5400000">
              <a:off x="3871113" y="1861828"/>
              <a:ext cx="305023" cy="3175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קבוצה 20"/>
          <p:cNvGrpSpPr>
            <a:grpSpLocks/>
          </p:cNvGrpSpPr>
          <p:nvPr/>
        </p:nvGrpSpPr>
        <p:grpSpPr bwMode="auto">
          <a:xfrm>
            <a:off x="1066800" y="2590800"/>
            <a:ext cx="5867400" cy="3160713"/>
            <a:chOff x="1066800" y="2590800"/>
            <a:chExt cx="5867400" cy="3160931"/>
          </a:xfrm>
        </p:grpSpPr>
        <p:sp>
          <p:nvSpPr>
            <p:cNvPr id="19463" name="Text Box 22"/>
            <p:cNvSpPr txBox="1">
              <a:spLocks noChangeArrowheads="1"/>
            </p:cNvSpPr>
            <p:nvPr/>
          </p:nvSpPr>
          <p:spPr bwMode="auto">
            <a:xfrm>
              <a:off x="1066800" y="5105400"/>
              <a:ext cx="5867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eaLnBrk="0" hangingPunct="0">
                <a:spcBef>
                  <a:spcPct val="50000"/>
                </a:spcBef>
              </a:pPr>
              <a:r>
                <a:rPr lang="en-US" dirty="0" smtClean="0">
                  <a:ea typeface="ＭＳ Ｐゴシック" pitchFamily="80" charset="-128"/>
                </a:rPr>
                <a:t>M</a:t>
              </a:r>
              <a:r>
                <a:rPr lang="en-US" dirty="0" smtClean="0">
                  <a:ea typeface="ＭＳ Ｐゴシック" pitchFamily="80" charset="-128"/>
                </a:rPr>
                <a:t>easure </a:t>
              </a:r>
              <a:r>
                <a:rPr lang="en-US" dirty="0">
                  <a:ea typeface="ＭＳ Ｐゴシック" pitchFamily="80" charset="-128"/>
                </a:rPr>
                <a:t>the number of reads containing B out of </a:t>
              </a:r>
              <a:r>
                <a:rPr lang="en-US" dirty="0" smtClean="0">
                  <a:ea typeface="ＭＳ Ｐゴシック" pitchFamily="80" charset="-128"/>
                </a:rPr>
                <a:t>total </a:t>
              </a:r>
              <a:r>
                <a:rPr lang="en-US" dirty="0">
                  <a:ea typeface="ＭＳ Ｐゴシック" pitchFamily="80" charset="-128"/>
                </a:rPr>
                <a:t>number of reads</a:t>
              </a:r>
              <a:r>
                <a:rPr lang="en-US" dirty="0" smtClean="0">
                  <a:ea typeface="ＭＳ Ｐゴシック" pitchFamily="80" charset="-128"/>
                </a:rPr>
                <a:t>. Here: 1/16</a:t>
              </a:r>
              <a:endParaRPr lang="en-US" dirty="0">
                <a:ea typeface="ＭＳ Ｐゴシック" pitchFamily="80" charset="-128"/>
              </a:endParaRPr>
            </a:p>
          </p:txBody>
        </p:sp>
        <p:grpSp>
          <p:nvGrpSpPr>
            <p:cNvPr id="19464" name="קבוצה 15"/>
            <p:cNvGrpSpPr>
              <a:grpSpLocks/>
            </p:cNvGrpSpPr>
            <p:nvPr/>
          </p:nvGrpSpPr>
          <p:grpSpPr bwMode="auto">
            <a:xfrm>
              <a:off x="3330154" y="4494210"/>
              <a:ext cx="2686050" cy="133350"/>
              <a:chOff x="3330154" y="4859960"/>
              <a:chExt cx="2686050" cy="133350"/>
            </a:xfrm>
          </p:grpSpPr>
          <p:pic>
            <p:nvPicPr>
              <p:cNvPr id="19467" name="Picture 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330154" y="4867275"/>
                <a:ext cx="2686050" cy="123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468" name="Picture 5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962400" y="4859960"/>
                <a:ext cx="85725" cy="133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9465" name="Picture 1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234795" y="2743200"/>
              <a:ext cx="3800475" cy="173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מלבן 17"/>
            <p:cNvSpPr/>
            <p:nvPr/>
          </p:nvSpPr>
          <p:spPr>
            <a:xfrm>
              <a:off x="3927475" y="2590800"/>
              <a:ext cx="152400" cy="213374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22"/>
          <p:cNvSpPr txBox="1">
            <a:spLocks noChangeArrowheads="1"/>
          </p:cNvSpPr>
          <p:nvPr/>
        </p:nvSpPr>
        <p:spPr bwMode="auto">
          <a:xfrm>
            <a:off x="152400" y="6400800"/>
            <a:ext cx="6553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1200" dirty="0">
                <a:ea typeface="ＭＳ Ｐゴシック" pitchFamily="80" charset="-128"/>
              </a:rPr>
              <a:t>Parts of this modeling appeared in </a:t>
            </a:r>
            <a:r>
              <a:rPr lang="en-US" sz="1200" dirty="0" smtClean="0">
                <a:ea typeface="ＭＳ Ｐゴシック" pitchFamily="80" charset="-128"/>
              </a:rPr>
              <a:t>[P</a:t>
            </a:r>
            <a:r>
              <a:rPr lang="en-US" sz="1200" dirty="0">
                <a:ea typeface="ＭＳ Ｐゴシック" pitchFamily="80" charset="-128"/>
              </a:rPr>
              <a:t>. </a:t>
            </a:r>
            <a:r>
              <a:rPr lang="en-US" sz="1200" dirty="0" err="1">
                <a:ea typeface="ＭＳ Ｐゴシック" pitchFamily="80" charset="-128"/>
              </a:rPr>
              <a:t>Prabhu</a:t>
            </a:r>
            <a:r>
              <a:rPr lang="en-US" sz="1200" dirty="0">
                <a:ea typeface="ＭＳ Ｐゴシック" pitchFamily="80" charset="-128"/>
              </a:rPr>
              <a:t> &amp; I. </a:t>
            </a:r>
            <a:r>
              <a:rPr lang="en-US" sz="1200" dirty="0" err="1">
                <a:ea typeface="ＭＳ Ｐゴシック" pitchFamily="80" charset="-128"/>
              </a:rPr>
              <a:t>Pe’er</a:t>
            </a:r>
            <a:r>
              <a:rPr lang="en-US" sz="1200" dirty="0">
                <a:ea typeface="ＭＳ Ｐゴシック" pitchFamily="80" charset="-128"/>
              </a:rPr>
              <a:t>, Genome Research July </a:t>
            </a:r>
            <a:r>
              <a:rPr lang="en-US" sz="1200" dirty="0" smtClean="0">
                <a:ea typeface="ＭＳ Ｐゴシック" pitchFamily="80" charset="-128"/>
              </a:rPr>
              <a:t>09]</a:t>
            </a:r>
            <a:endParaRPr lang="en-US" sz="1200" dirty="0">
              <a:ea typeface="ＭＳ Ｐゴシック" pitchFamily="80" charset="-128"/>
            </a:endParaRPr>
          </a:p>
        </p:txBody>
      </p:sp>
      <p:sp>
        <p:nvSpPr>
          <p:cNvPr id="3081" name="Text Box 22"/>
          <p:cNvSpPr txBox="1">
            <a:spLocks noChangeArrowheads="1"/>
          </p:cNvSpPr>
          <p:nvPr/>
        </p:nvSpPr>
        <p:spPr bwMode="auto">
          <a:xfrm>
            <a:off x="228600" y="1066800"/>
            <a:ext cx="541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1600">
                <a:ea typeface="ＭＳ Ｐゴシック" pitchFamily="80" charset="-128"/>
              </a:rPr>
              <a:t>Ideal measurement - the fraction of “B” reads:</a:t>
            </a:r>
          </a:p>
        </p:txBody>
      </p:sp>
      <p:sp>
        <p:nvSpPr>
          <p:cNvPr id="3082" name="מלבן 2"/>
          <p:cNvSpPr>
            <a:spLocks noChangeArrowheads="1"/>
          </p:cNvSpPr>
          <p:nvPr/>
        </p:nvSpPr>
        <p:spPr bwMode="auto">
          <a:xfrm>
            <a:off x="0" y="1524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3600" dirty="0">
                <a:cs typeface="Times New Roman" pitchFamily="18" charset="0"/>
              </a:rPr>
              <a:t>Model </a:t>
            </a:r>
            <a:r>
              <a:rPr lang="en-US" sz="3600" dirty="0" smtClean="0">
                <a:cs typeface="Times New Roman" pitchFamily="18" charset="0"/>
              </a:rPr>
              <a:t>Formulation</a:t>
            </a:r>
            <a:endParaRPr lang="he-IL" sz="3600" dirty="0"/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4648200" y="914400"/>
          <a:ext cx="1268413" cy="652463"/>
        </p:xfrm>
        <a:graphic>
          <a:graphicData uri="http://schemas.openxmlformats.org/presentationml/2006/ole">
            <p:oleObj spid="_x0000_s3074" name="Equation" r:id="rId4" imgW="761760" imgH="393480" progId="Equation.3">
              <p:embed/>
            </p:oleObj>
          </a:graphicData>
        </a:graphic>
      </p:graphicFrame>
      <p:grpSp>
        <p:nvGrpSpPr>
          <p:cNvPr id="2" name="קבוצה 23"/>
          <p:cNvGrpSpPr>
            <a:grpSpLocks/>
          </p:cNvGrpSpPr>
          <p:nvPr/>
        </p:nvGrpSpPr>
        <p:grpSpPr bwMode="auto">
          <a:xfrm>
            <a:off x="1295400" y="3505200"/>
            <a:ext cx="4964113" cy="715963"/>
            <a:chOff x="1295400" y="3505200"/>
            <a:chExt cx="4964113" cy="715963"/>
          </a:xfrm>
        </p:grpSpPr>
        <p:sp>
          <p:nvSpPr>
            <p:cNvPr id="3095" name="Text Box 22"/>
            <p:cNvSpPr txBox="1">
              <a:spLocks noChangeArrowheads="1"/>
            </p:cNvSpPr>
            <p:nvPr/>
          </p:nvSpPr>
          <p:spPr bwMode="auto">
            <a:xfrm>
              <a:off x="1295400" y="3657600"/>
              <a:ext cx="30480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eaLnBrk="0" hangingPunct="0">
                <a:spcBef>
                  <a:spcPct val="50000"/>
                </a:spcBef>
              </a:pPr>
              <a:r>
                <a:rPr lang="en-US" sz="1600">
                  <a:ea typeface="ＭＳ Ｐゴシック" pitchFamily="80" charset="-128"/>
                </a:rPr>
                <a:t>r is itself a random variable</a:t>
              </a:r>
            </a:p>
          </p:txBody>
        </p:sp>
        <p:graphicFrame>
          <p:nvGraphicFramePr>
            <p:cNvPr id="3079" name="Object 7"/>
            <p:cNvGraphicFramePr>
              <a:graphicFrameLocks noChangeAspect="1"/>
            </p:cNvGraphicFramePr>
            <p:nvPr/>
          </p:nvGraphicFramePr>
          <p:xfrm>
            <a:off x="4038600" y="3505200"/>
            <a:ext cx="2220913" cy="715963"/>
          </p:xfrm>
          <a:graphic>
            <a:graphicData uri="http://schemas.openxmlformats.org/presentationml/2006/ole">
              <p:oleObj spid="_x0000_s3079" name="Equation" r:id="rId5" imgW="1333440" imgH="431640" progId="Equation.3">
                <p:embed/>
              </p:oleObj>
            </a:graphicData>
          </a:graphic>
        </p:graphicFrame>
      </p:grpSp>
      <p:sp>
        <p:nvSpPr>
          <p:cNvPr id="10251" name="Text Box 22"/>
          <p:cNvSpPr txBox="1">
            <a:spLocks noChangeArrowheads="1"/>
          </p:cNvSpPr>
          <p:nvPr/>
        </p:nvSpPr>
        <p:spPr bwMode="auto">
          <a:xfrm>
            <a:off x="762000" y="251460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 eaLnBrk="0" hangingPunct="0">
              <a:spcBef>
                <a:spcPct val="50000"/>
              </a:spcBef>
            </a:pPr>
            <a:r>
              <a:rPr lang="en-US" sz="1600" dirty="0">
                <a:ea typeface="ＭＳ Ｐゴシック" pitchFamily="80" charset="-128"/>
              </a:rPr>
              <a:t>1.	sampling noise: finite number of reads from each site - r </a:t>
            </a:r>
          </a:p>
          <a:p>
            <a:pPr marL="800100" lvl="1" indent="-342900" algn="l" rtl="0" eaLnBrk="0" hangingPunct="0">
              <a:spcBef>
                <a:spcPct val="50000"/>
              </a:spcBef>
            </a:pPr>
            <a:endParaRPr lang="en-US" sz="1600" dirty="0">
              <a:ea typeface="ＭＳ Ｐゴシック" pitchFamily="80" charset="-128"/>
            </a:endParaRPr>
          </a:p>
        </p:txBody>
      </p:sp>
      <p:cxnSp>
        <p:nvCxnSpPr>
          <p:cNvPr id="17" name="מחבר ישר 16"/>
          <p:cNvCxnSpPr/>
          <p:nvPr/>
        </p:nvCxnSpPr>
        <p:spPr>
          <a:xfrm>
            <a:off x="152400" y="1676400"/>
            <a:ext cx="6019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53" name="Text Box 22"/>
          <p:cNvSpPr txBox="1">
            <a:spLocks noChangeArrowheads="1"/>
          </p:cNvSpPr>
          <p:nvPr/>
        </p:nvSpPr>
        <p:spPr bwMode="auto">
          <a:xfrm>
            <a:off x="228600" y="1828800"/>
            <a:ext cx="541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1600">
                <a:ea typeface="ＭＳ Ｐゴシック" pitchFamily="80" charset="-128"/>
              </a:rPr>
              <a:t>NGST measurement:</a:t>
            </a:r>
          </a:p>
        </p:txBody>
      </p:sp>
      <p:sp>
        <p:nvSpPr>
          <p:cNvPr id="10254" name="Text Box 22"/>
          <p:cNvSpPr txBox="1">
            <a:spLocks noChangeArrowheads="1"/>
          </p:cNvSpPr>
          <p:nvPr/>
        </p:nvSpPr>
        <p:spPr bwMode="auto">
          <a:xfrm>
            <a:off x="762000" y="4316413"/>
            <a:ext cx="1905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 eaLnBrk="0" hangingPunct="0">
              <a:spcBef>
                <a:spcPct val="50000"/>
              </a:spcBef>
            </a:pPr>
            <a:r>
              <a:rPr lang="en-US" sz="1600">
                <a:ea typeface="ＭＳ Ｐゴシック" pitchFamily="80" charset="-128"/>
              </a:rPr>
              <a:t>2. Technical errors:</a:t>
            </a:r>
          </a:p>
        </p:txBody>
      </p:sp>
      <p:grpSp>
        <p:nvGrpSpPr>
          <p:cNvPr id="3" name="קבוצה 19"/>
          <p:cNvGrpSpPr>
            <a:grpSpLocks/>
          </p:cNvGrpSpPr>
          <p:nvPr/>
        </p:nvGrpSpPr>
        <p:grpSpPr bwMode="auto">
          <a:xfrm>
            <a:off x="838200" y="4900613"/>
            <a:ext cx="3073400" cy="357187"/>
            <a:chOff x="838200" y="4495800"/>
            <a:chExt cx="3073400" cy="357188"/>
          </a:xfrm>
        </p:grpSpPr>
        <p:graphicFrame>
          <p:nvGraphicFramePr>
            <p:cNvPr id="3078" name="Object 6"/>
            <p:cNvGraphicFramePr>
              <a:graphicFrameLocks noChangeAspect="1"/>
            </p:cNvGraphicFramePr>
            <p:nvPr/>
          </p:nvGraphicFramePr>
          <p:xfrm>
            <a:off x="3657600" y="4495800"/>
            <a:ext cx="254000" cy="357188"/>
          </p:xfrm>
          <a:graphic>
            <a:graphicData uri="http://schemas.openxmlformats.org/presentationml/2006/ole">
              <p:oleObj spid="_x0000_s3078" name="Equation" r:id="rId6" imgW="152280" imgH="215640" progId="Equation.3">
                <p:embed/>
              </p:oleObj>
            </a:graphicData>
          </a:graphic>
        </p:graphicFrame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838200" y="4514850"/>
              <a:ext cx="2895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 eaLnBrk="0" hangingPunct="0">
                <a:spcBef>
                  <a:spcPct val="50000"/>
                </a:spcBef>
              </a:pPr>
              <a:r>
                <a:rPr lang="en-US" sz="1600">
                  <a:ea typeface="ＭＳ Ｐゴシック" pitchFamily="80" charset="-128"/>
                </a:rPr>
                <a:t>	read errors: 0.5-1%</a:t>
              </a:r>
            </a:p>
          </p:txBody>
        </p:sp>
      </p:grpSp>
      <p:sp>
        <p:nvSpPr>
          <p:cNvPr id="10256" name="Text Box 22"/>
          <p:cNvSpPr txBox="1">
            <a:spLocks noChangeArrowheads="1"/>
          </p:cNvSpPr>
          <p:nvPr/>
        </p:nvSpPr>
        <p:spPr bwMode="auto">
          <a:xfrm>
            <a:off x="838200" y="5257800"/>
            <a:ext cx="502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1600" dirty="0">
                <a:ea typeface="ＭＳ Ｐゴシック" pitchFamily="80" charset="-128"/>
              </a:rPr>
              <a:t>	DNA preparation </a:t>
            </a:r>
            <a:r>
              <a:rPr lang="en-US" sz="1600" dirty="0" smtClean="0">
                <a:ea typeface="ＭＳ Ｐゴシック" pitchFamily="80" charset="-128"/>
              </a:rPr>
              <a:t>errors</a:t>
            </a:r>
            <a:endParaRPr lang="en-US" sz="1600" dirty="0">
              <a:ea typeface="ＭＳ Ｐゴシック" pitchFamily="80" charset="-128"/>
            </a:endParaRPr>
          </a:p>
        </p:txBody>
      </p:sp>
      <p:grpSp>
        <p:nvGrpSpPr>
          <p:cNvPr id="4" name="קבוצה 22"/>
          <p:cNvGrpSpPr>
            <a:grpSpLocks/>
          </p:cNvGrpSpPr>
          <p:nvPr/>
        </p:nvGrpSpPr>
        <p:grpSpPr bwMode="auto">
          <a:xfrm>
            <a:off x="4114800" y="4876800"/>
            <a:ext cx="4864100" cy="865188"/>
            <a:chOff x="4114800" y="4876800"/>
            <a:chExt cx="4864100" cy="864773"/>
          </a:xfrm>
        </p:grpSpPr>
        <p:graphicFrame>
          <p:nvGraphicFramePr>
            <p:cNvPr id="3077" name="Object 5"/>
            <p:cNvGraphicFramePr>
              <a:graphicFrameLocks noChangeAspect="1"/>
            </p:cNvGraphicFramePr>
            <p:nvPr/>
          </p:nvGraphicFramePr>
          <p:xfrm>
            <a:off x="4648200" y="5029200"/>
            <a:ext cx="4330700" cy="581025"/>
          </p:xfrm>
          <a:graphic>
            <a:graphicData uri="http://schemas.openxmlformats.org/presentationml/2006/ole">
              <p:oleObj spid="_x0000_s3077" name="Equation" r:id="rId7" imgW="3301920" imgH="444240" progId="Equation.3">
                <p:embed/>
              </p:oleObj>
            </a:graphicData>
          </a:graphic>
        </p:graphicFrame>
        <p:sp>
          <p:nvSpPr>
            <p:cNvPr id="27" name="סוגר מסולסל ימני 26"/>
            <p:cNvSpPr/>
            <p:nvPr/>
          </p:nvSpPr>
          <p:spPr>
            <a:xfrm>
              <a:off x="4114800" y="4876800"/>
              <a:ext cx="304800" cy="86477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grpSp>
        <p:nvGrpSpPr>
          <p:cNvPr id="6" name="קבוצה 22"/>
          <p:cNvGrpSpPr>
            <a:grpSpLocks/>
          </p:cNvGrpSpPr>
          <p:nvPr/>
        </p:nvGrpSpPr>
        <p:grpSpPr bwMode="auto">
          <a:xfrm>
            <a:off x="1219200" y="2952750"/>
            <a:ext cx="5414963" cy="398463"/>
            <a:chOff x="1219200" y="2952750"/>
            <a:chExt cx="5414963" cy="398463"/>
          </a:xfrm>
        </p:grpSpPr>
        <p:graphicFrame>
          <p:nvGraphicFramePr>
            <p:cNvPr id="10243" name="Object 3"/>
            <p:cNvGraphicFramePr>
              <a:graphicFrameLocks noChangeAspect="1"/>
            </p:cNvGraphicFramePr>
            <p:nvPr/>
          </p:nvGraphicFramePr>
          <p:xfrm>
            <a:off x="1219200" y="2971800"/>
            <a:ext cx="2136775" cy="379413"/>
          </p:xfrm>
          <a:graphic>
            <a:graphicData uri="http://schemas.openxmlformats.org/presentationml/2006/ole">
              <p:oleObj spid="_x0000_s3075" name="Equation" r:id="rId8" imgW="1282680" imgH="228600" progId="Equation.3">
                <p:embed/>
              </p:oleObj>
            </a:graphicData>
          </a:graphic>
        </p:graphicFrame>
        <p:sp>
          <p:nvSpPr>
            <p:cNvPr id="3092" name="Text Box 22"/>
            <p:cNvSpPr txBox="1">
              <a:spLocks noChangeArrowheads="1"/>
            </p:cNvSpPr>
            <p:nvPr/>
          </p:nvSpPr>
          <p:spPr bwMode="auto">
            <a:xfrm>
              <a:off x="3276600" y="2974559"/>
              <a:ext cx="22479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l" rtl="0" eaLnBrk="0" hangingPunct="0">
                <a:spcBef>
                  <a:spcPct val="50000"/>
                </a:spcBef>
              </a:pPr>
              <a:r>
                <a:rPr lang="en-US" sz="1600">
                  <a:ea typeface="ＭＳ Ｐゴシック" pitchFamily="80" charset="-128"/>
                </a:rPr>
                <a:t>, Estimated frequency:</a:t>
              </a: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5475288" y="2952750"/>
            <a:ext cx="1158875" cy="379413"/>
          </p:xfrm>
          <a:graphic>
            <a:graphicData uri="http://schemas.openxmlformats.org/presentationml/2006/ole">
              <p:oleObj spid="_x0000_s3076" name="Equation" r:id="rId9" imgW="698400" imgH="228600" progId="Equation.3">
                <p:embed/>
              </p:oleObj>
            </a:graphicData>
          </a:graphic>
        </p:graphicFrame>
      </p:grpSp>
      <p:grpSp>
        <p:nvGrpSpPr>
          <p:cNvPr id="30" name="Group 29"/>
          <p:cNvGrpSpPr/>
          <p:nvPr/>
        </p:nvGrpSpPr>
        <p:grpSpPr>
          <a:xfrm>
            <a:off x="4495800" y="5486400"/>
            <a:ext cx="4419600" cy="828020"/>
            <a:chOff x="4495800" y="5486400"/>
            <a:chExt cx="4419600" cy="828020"/>
          </a:xfrm>
        </p:grpSpPr>
        <p:sp>
          <p:nvSpPr>
            <p:cNvPr id="24" name="Left Brace 23"/>
            <p:cNvSpPr/>
            <p:nvPr/>
          </p:nvSpPr>
          <p:spPr>
            <a:xfrm rot="16200000">
              <a:off x="5105400" y="5029200"/>
              <a:ext cx="419100" cy="13335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Left Brace 24"/>
            <p:cNvSpPr/>
            <p:nvPr/>
          </p:nvSpPr>
          <p:spPr>
            <a:xfrm rot="16200000">
              <a:off x="7410450" y="4400550"/>
              <a:ext cx="419100" cy="25908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4495800" y="5791200"/>
              <a:ext cx="3788564" cy="523220"/>
              <a:chOff x="4495800" y="5791200"/>
              <a:chExt cx="3788564" cy="523220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4495800" y="5791200"/>
                <a:ext cx="18646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 err="1" smtClean="0"/>
                  <a:t>s</a:t>
                </a:r>
                <a:r>
                  <a:rPr lang="en-US" sz="1400" b="1" dirty="0" err="1" smtClean="0"/>
                  <a:t>parsity</a:t>
                </a:r>
                <a:r>
                  <a:rPr lang="en-US" sz="1400" b="1" dirty="0" smtClean="0"/>
                  <a:t>-promoting </a:t>
                </a:r>
              </a:p>
              <a:p>
                <a:pPr algn="ctr"/>
                <a:r>
                  <a:rPr lang="en-US" sz="1400" b="1" dirty="0" smtClean="0"/>
                  <a:t>term</a:t>
                </a:r>
                <a:endParaRPr lang="en-US" sz="1400" b="1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240488" y="5791200"/>
                <a:ext cx="10438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error term</a:t>
                </a:r>
                <a:endParaRPr lang="en-US" sz="1400" b="1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51" grpId="0"/>
      <p:bldP spid="10253" grpId="0"/>
      <p:bldP spid="10254" grpId="0"/>
      <p:bldP spid="102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לבן 2"/>
          <p:cNvSpPr>
            <a:spLocks noChangeArrowheads="1"/>
          </p:cNvSpPr>
          <p:nvPr/>
        </p:nvSpPr>
        <p:spPr bwMode="auto">
          <a:xfrm>
            <a:off x="1676400" y="2286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4000" dirty="0" smtClean="0"/>
              <a:t>Results (simulations)</a:t>
            </a:r>
            <a:endParaRPr lang="he-IL" sz="4000" dirty="0"/>
          </a:p>
        </p:txBody>
      </p:sp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914400"/>
            <a:ext cx="6172200" cy="453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מלבן 3"/>
          <p:cNvSpPr>
            <a:spLocks noChangeArrowheads="1"/>
          </p:cNvSpPr>
          <p:nvPr/>
        </p:nvSpPr>
        <p:spPr bwMode="auto">
          <a:xfrm>
            <a:off x="6945962" y="6248400"/>
            <a:ext cx="2198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arxiv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0909.0400v1 </a:t>
            </a:r>
            <a:endParaRPr lang="he-IL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396" y="1752600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[f = </a:t>
            </a:r>
            <a:r>
              <a:rPr lang="en-US" dirty="0" smtClean="0"/>
              <a:t>freq. of </a:t>
            </a:r>
          </a:p>
          <a:p>
            <a:r>
              <a:rPr lang="en-US" dirty="0" smtClean="0"/>
              <a:t>r</a:t>
            </a:r>
            <a:r>
              <a:rPr lang="en-US" dirty="0" smtClean="0"/>
              <a:t>are allele]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638800"/>
            <a:ext cx="7545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reconstruct over 10,000 people with no errors, using only 200 lanes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819400" y="2971800"/>
            <a:ext cx="16002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657600" y="3886200"/>
            <a:ext cx="16764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76200" y="617220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400" dirty="0" smtClean="0">
                <a:solidFill>
                  <a:srgbClr val="FF0000"/>
                </a:solidFill>
              </a:rPr>
              <a:t>		Software Package: </a:t>
            </a:r>
            <a:r>
              <a:rPr lang="en-US" sz="1400" b="1" dirty="0" err="1" smtClean="0">
                <a:solidFill>
                  <a:srgbClr val="FF0000"/>
                </a:solidFill>
              </a:rPr>
              <a:t>Comseq</a:t>
            </a:r>
            <a:r>
              <a:rPr lang="en-US" sz="1400" dirty="0" smtClean="0">
                <a:solidFill>
                  <a:srgbClr val="FF0000"/>
                </a:solidFill>
              </a:rPr>
              <a:t>  </a:t>
            </a:r>
          </a:p>
          <a:p>
            <a:pPr algn="l" rtl="0"/>
            <a:r>
              <a:rPr lang="en-US" sz="1400" dirty="0" smtClean="0">
                <a:solidFill>
                  <a:srgbClr val="FF0000"/>
                </a:solidFill>
              </a:rPr>
              <a:t>[unique </a:t>
            </a:r>
            <a:r>
              <a:rPr lang="en-US" sz="1400" dirty="0" smtClean="0">
                <a:solidFill>
                  <a:srgbClr val="FF0000"/>
                </a:solidFill>
              </a:rPr>
              <a:t>solver for </a:t>
            </a:r>
            <a:r>
              <a:rPr lang="en-US" sz="1400" dirty="0" smtClean="0">
                <a:solidFill>
                  <a:srgbClr val="FF0000"/>
                </a:solidFill>
              </a:rPr>
              <a:t>this </a:t>
            </a:r>
            <a:r>
              <a:rPr lang="en-US" sz="1400" dirty="0" smtClean="0">
                <a:solidFill>
                  <a:srgbClr val="FF0000"/>
                </a:solidFill>
              </a:rPr>
              <a:t>application </a:t>
            </a:r>
            <a:r>
              <a:rPr lang="en-US" sz="1400" dirty="0" smtClean="0">
                <a:solidFill>
                  <a:srgbClr val="FF0000"/>
                </a:solidFill>
              </a:rPr>
              <a:t>noise </a:t>
            </a:r>
            <a:r>
              <a:rPr lang="en-US" sz="1400" dirty="0" smtClean="0">
                <a:solidFill>
                  <a:srgbClr val="FF0000"/>
                </a:solidFill>
              </a:rPr>
              <a:t>model, translating to CS, reconstruction ..]</a:t>
            </a:r>
            <a:endParaRPr lang="he-IL" sz="1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00200" y="2514600"/>
            <a:ext cx="304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לבן 2"/>
          <p:cNvSpPr>
            <a:spLocks noChangeArrowheads="1"/>
          </p:cNvSpPr>
          <p:nvPr/>
        </p:nvSpPr>
        <p:spPr bwMode="auto">
          <a:xfrm>
            <a:off x="1676400" y="2286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4000" dirty="0" smtClean="0"/>
              <a:t>Results (real data)</a:t>
            </a:r>
            <a:endParaRPr lang="he-IL" sz="4000" dirty="0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685800" y="1371600"/>
            <a:ext cx="6858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 algn="l" rtl="0" eaLnBrk="0" hangingPunct="0">
              <a:spcBef>
                <a:spcPct val="50000"/>
              </a:spcBef>
              <a:buAutoNum type="arabicPeriod"/>
            </a:pPr>
            <a:r>
              <a:rPr lang="en-US" dirty="0" smtClean="0">
                <a:ea typeface="ＭＳ Ｐゴシック" pitchFamily="80" charset="-128"/>
              </a:rPr>
              <a:t>Pooled-sequencing experimental </a:t>
            </a:r>
            <a:r>
              <a:rPr lang="en-US" dirty="0" smtClean="0">
                <a:ea typeface="ＭＳ Ｐゴシック" pitchFamily="80" charset="-128"/>
              </a:rPr>
              <a:t>data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>
                <a:ea typeface="ＭＳ Ｐゴシック" pitchFamily="80" charset="-128"/>
              </a:rPr>
              <a:t>	</a:t>
            </a:r>
            <a:r>
              <a:rPr lang="en-US" dirty="0" smtClean="0">
                <a:ea typeface="ＭＳ Ｐゴシック" pitchFamily="80" charset="-128"/>
              </a:rPr>
              <a:t>Validate the Pooling part (variation in amount of DNA)</a:t>
            </a:r>
            <a:endParaRPr lang="en-US" dirty="0" smtClean="0">
              <a:ea typeface="ＭＳ Ｐゴシック" pitchFamily="80" charset="-128"/>
            </a:endParaRPr>
          </a:p>
          <a:p>
            <a:pPr marL="342900" lvl="1" indent="-342900" algn="l" rtl="0" eaLnBrk="0" hangingPunct="0">
              <a:spcBef>
                <a:spcPct val="50000"/>
              </a:spcBef>
              <a:buAutoNum type="arabicPeriod"/>
            </a:pPr>
            <a:endParaRPr lang="en-US" dirty="0" smtClean="0">
              <a:ea typeface="ＭＳ Ｐゴシック" pitchFamily="80" charset="-128"/>
            </a:endParaRP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>
                <a:ea typeface="ＭＳ Ｐゴシック" pitchFamily="80" charset="-128"/>
              </a:rPr>
              <a:t>2. 	1000 genomes data  </a:t>
            </a:r>
            <a:endParaRPr lang="en-US" dirty="0" smtClean="0"/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	</a:t>
            </a:r>
            <a:r>
              <a:rPr lang="en-US" dirty="0" smtClean="0"/>
              <a:t>Validate all other technical errors (e.g. </a:t>
            </a:r>
            <a:r>
              <a:rPr lang="en-US" dirty="0" smtClean="0"/>
              <a:t>r</a:t>
            </a:r>
            <a:r>
              <a:rPr lang="en-US" dirty="0" smtClean="0"/>
              <a:t>ead error, sampling error )</a:t>
            </a:r>
            <a:r>
              <a:rPr lang="en-US" dirty="0" smtClean="0"/>
              <a:t> </a:t>
            </a:r>
            <a:r>
              <a:rPr lang="en-US" dirty="0" smtClean="0"/>
              <a:t>in a </a:t>
            </a:r>
            <a:r>
              <a:rPr lang="en-US" dirty="0" smtClean="0"/>
              <a:t>large-scale experiment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609600" y="685800"/>
            <a:ext cx="7391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/>
              <a:t>The Problem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Identify genotypes (disease) in a large population </a:t>
            </a:r>
          </a:p>
          <a:p>
            <a:pPr algn="l" rtl="0"/>
            <a:endParaRPr lang="en-US" sz="2400" dirty="0"/>
          </a:p>
          <a:p>
            <a:pPr algn="l" rtl="0"/>
            <a:endParaRPr lang="en-US" sz="2400" dirty="0"/>
          </a:p>
        </p:txBody>
      </p:sp>
      <p:grpSp>
        <p:nvGrpSpPr>
          <p:cNvPr id="3" name="קבוצה 108"/>
          <p:cNvGrpSpPr>
            <a:grpSpLocks/>
          </p:cNvGrpSpPr>
          <p:nvPr/>
        </p:nvGrpSpPr>
        <p:grpSpPr bwMode="auto">
          <a:xfrm>
            <a:off x="2362200" y="1981200"/>
            <a:ext cx="3098800" cy="757238"/>
            <a:chOff x="1625910" y="1181100"/>
            <a:chExt cx="4057650" cy="1066800"/>
          </a:xfrm>
        </p:grpSpPr>
        <p:pic>
          <p:nvPicPr>
            <p:cNvPr id="4" name="Picture 38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625910" y="1238250"/>
              <a:ext cx="381000" cy="100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" name="Picture 39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083110" y="1266825"/>
              <a:ext cx="390525" cy="9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40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585190" y="1181100"/>
              <a:ext cx="32385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41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055950" y="1457325"/>
              <a:ext cx="285750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42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504270" y="1219200"/>
              <a:ext cx="295275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43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975030" y="1257300"/>
              <a:ext cx="276225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44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344810" y="1628775"/>
              <a:ext cx="44767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45"/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805280" y="1247775"/>
              <a:ext cx="43815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" name="Picture 46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5283510" y="1219200"/>
              <a:ext cx="400050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0" name="Group 39"/>
          <p:cNvGrpSpPr/>
          <p:nvPr/>
        </p:nvGrpSpPr>
        <p:grpSpPr>
          <a:xfrm>
            <a:off x="2286000" y="2971800"/>
            <a:ext cx="5135260" cy="2045732"/>
            <a:chOff x="2286000" y="2971800"/>
            <a:chExt cx="5135260" cy="2045732"/>
          </a:xfrm>
        </p:grpSpPr>
        <p:grpSp>
          <p:nvGrpSpPr>
            <p:cNvPr id="15" name="קבוצה 73"/>
            <p:cNvGrpSpPr>
              <a:grpSpLocks/>
            </p:cNvGrpSpPr>
            <p:nvPr/>
          </p:nvGrpSpPr>
          <p:grpSpPr bwMode="auto">
            <a:xfrm>
              <a:off x="2286000" y="3886200"/>
              <a:ext cx="3200400" cy="1111249"/>
              <a:chOff x="2286000" y="3554413"/>
              <a:chExt cx="3200400" cy="1111408"/>
            </a:xfrm>
          </p:grpSpPr>
          <p:grpSp>
            <p:nvGrpSpPr>
              <p:cNvPr id="16" name="קבוצה 109"/>
              <p:cNvGrpSpPr>
                <a:grpSpLocks/>
              </p:cNvGrpSpPr>
              <p:nvPr/>
            </p:nvGrpSpPr>
            <p:grpSpPr bwMode="auto">
              <a:xfrm>
                <a:off x="2452233" y="3554413"/>
                <a:ext cx="3005593" cy="757237"/>
                <a:chOff x="1747959" y="1181100"/>
                <a:chExt cx="3935601" cy="1066800"/>
              </a:xfrm>
            </p:grpSpPr>
            <p:pic>
              <p:nvPicPr>
                <p:cNvPr id="27" name="Picture 38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duotone>
                    <a:prstClr val="black"/>
                    <a:srgbClr val="00B050">
                      <a:tint val="45000"/>
                      <a:satMod val="400000"/>
                    </a:srgb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747959" y="1238249"/>
                  <a:ext cx="381000" cy="100965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8" name="Picture 39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2083110" y="1266825"/>
                  <a:ext cx="390525" cy="9810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9" name="Picture 40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2585190" y="1181100"/>
                  <a:ext cx="323850" cy="1066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0" name="Picture 41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3055950" y="1457325"/>
                  <a:ext cx="285750" cy="7905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" name="Picture 42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3504270" y="1219200"/>
                  <a:ext cx="295275" cy="1028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" name="Picture 43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duotone>
                    <a:prstClr val="black"/>
                    <a:srgbClr val="00B050">
                      <a:tint val="45000"/>
                      <a:satMod val="400000"/>
                    </a:srgb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3975030" y="1257300"/>
                  <a:ext cx="276225" cy="990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3" name="Picture 44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4344810" y="1628775"/>
                  <a:ext cx="447675" cy="619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4" name="Picture 45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4805280" y="1247775"/>
                  <a:ext cx="438150" cy="1000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5" name="Picture 46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5283510" y="1219200"/>
                  <a:ext cx="400050" cy="1028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" name="קבוצה 72"/>
              <p:cNvGrpSpPr>
                <a:grpSpLocks/>
              </p:cNvGrpSpPr>
              <p:nvPr/>
            </p:nvGrpSpPr>
            <p:grpSpPr bwMode="auto">
              <a:xfrm>
                <a:off x="2286000" y="4419600"/>
                <a:ext cx="3200400" cy="246221"/>
                <a:chOff x="2286000" y="4419600"/>
                <a:chExt cx="3200400" cy="246221"/>
              </a:xfrm>
            </p:grpSpPr>
            <p:sp>
              <p:nvSpPr>
                <p:cNvPr id="18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2286000" y="4419758"/>
                  <a:ext cx="3810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 dirty="0"/>
                    <a:t>AB</a:t>
                  </a:r>
                  <a:endParaRPr lang="he-IL" sz="1000" dirty="0"/>
                </a:p>
              </p:txBody>
            </p:sp>
            <p:sp>
              <p:nvSpPr>
                <p:cNvPr id="19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4038600" y="4419758"/>
                  <a:ext cx="3810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AB</a:t>
                  </a:r>
                  <a:endParaRPr lang="he-IL" sz="1000"/>
                </a:p>
              </p:txBody>
            </p:sp>
            <p:sp>
              <p:nvSpPr>
                <p:cNvPr id="20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26670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21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30480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22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33528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23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37338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24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48006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25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44196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26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51054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</p:grpSp>
        </p:grpSp>
        <p:sp>
          <p:nvSpPr>
            <p:cNvPr id="36" name="Down Arrow 35"/>
            <p:cNvSpPr/>
            <p:nvPr/>
          </p:nvSpPr>
          <p:spPr>
            <a:xfrm>
              <a:off x="3505200" y="2971800"/>
              <a:ext cx="457200" cy="6096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10800000">
              <a:off x="5715000" y="4876800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172200" y="4648200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genotypes</a:t>
              </a:r>
              <a:endParaRPr lang="en-US" dirty="0"/>
            </a:p>
          </p:txBody>
        </p:sp>
      </p:grpSp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762000" y="5105400"/>
            <a:ext cx="7924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/>
              <a:t>Specifics: </a:t>
            </a:r>
            <a:endParaRPr lang="en-US" sz="2400" dirty="0" smtClean="0"/>
          </a:p>
          <a:p>
            <a:pPr algn="l" rtl="0"/>
            <a:r>
              <a:rPr lang="en-US" sz="2400" dirty="0" smtClean="0"/>
              <a:t>	Large populations (hundreds to tens of thousands)</a:t>
            </a:r>
          </a:p>
          <a:p>
            <a:pPr algn="l" rtl="0"/>
            <a:r>
              <a:rPr lang="en-US" sz="2400" dirty="0" smtClean="0"/>
              <a:t>	Rare alleles</a:t>
            </a:r>
          </a:p>
          <a:p>
            <a:pPr algn="l" rtl="0"/>
            <a:r>
              <a:rPr lang="en-US" sz="2400" dirty="0" smtClean="0"/>
              <a:t>	Pre-defined genomic regions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לבן 2"/>
          <p:cNvSpPr>
            <a:spLocks noChangeArrowheads="1"/>
          </p:cNvSpPr>
          <p:nvPr/>
        </p:nvSpPr>
        <p:spPr bwMode="auto">
          <a:xfrm>
            <a:off x="1676400" y="2286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4000" dirty="0" smtClean="0"/>
              <a:t>Results (dataset 1)</a:t>
            </a:r>
            <a:endParaRPr lang="he-IL" sz="4000" dirty="0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685800" y="1371600"/>
            <a:ext cx="6858000" cy="52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sz="1600" dirty="0" smtClean="0">
                <a:ea typeface="ＭＳ Ｐゴシック" pitchFamily="80" charset="-128"/>
              </a:rPr>
              <a:t> </a:t>
            </a:r>
            <a:r>
              <a:rPr lang="en-US" dirty="0" smtClean="0"/>
              <a:t>Pooling dataset from: [Out et al., Human Mutation 2009]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88 People in one pool – region length (</a:t>
            </a:r>
            <a:r>
              <a:rPr lang="en-US" dirty="0" err="1" smtClean="0"/>
              <a:t>hyb</a:t>
            </a:r>
            <a:r>
              <a:rPr lang="en-US" dirty="0" smtClean="0"/>
              <a:t>-selection) 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	sequenced by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5 SNPs identified, of which 9 are ‘rare’ (carrier freq. &lt; 4%): 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5 with one carrier, 3 with two carriers, 1 with one carrier.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endParaRPr lang="en-US" dirty="0" smtClean="0"/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Create ‘in-</a:t>
            </a:r>
            <a:r>
              <a:rPr lang="en-US" dirty="0" err="1" smtClean="0"/>
              <a:t>silico</a:t>
            </a:r>
            <a:r>
              <a:rPr lang="en-US" dirty="0" smtClean="0"/>
              <a:t>’ pools:</a:t>
            </a:r>
          </a:p>
          <a:p>
            <a:pPr marL="342900" lvl="1" indent="-342900" algn="l" rtl="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	Randomize individuals’ identity in each pool</a:t>
            </a:r>
          </a:p>
          <a:p>
            <a:pPr marL="342900" lvl="1" indent="-342900" algn="l" rtl="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	Determine number of carriers </a:t>
            </a:r>
          </a:p>
          <a:p>
            <a:pPr marL="342900" lvl="1" indent="-342900" algn="l" rtl="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	Sample frequencies based on </a:t>
            </a:r>
            <a:r>
              <a:rPr lang="en-US" i="1" dirty="0" smtClean="0"/>
              <a:t>observed</a:t>
            </a:r>
            <a:r>
              <a:rPr lang="en-US" dirty="0" smtClean="0"/>
              <a:t> frequencies in 	the single pool for the same number of carriers 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endParaRPr lang="en-US" dirty="0" smtClean="0"/>
          </a:p>
          <a:p>
            <a:pPr marL="342900" lvl="1" indent="-342900" algn="l" rtl="0" eaLnBrk="0" hangingPunct="0">
              <a:spcBef>
                <a:spcPct val="50000"/>
              </a:spcBef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לבן 2"/>
          <p:cNvSpPr>
            <a:spLocks noChangeArrowheads="1"/>
          </p:cNvSpPr>
          <p:nvPr/>
        </p:nvSpPr>
        <p:spPr bwMode="auto">
          <a:xfrm>
            <a:off x="1676400" y="2286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4000" dirty="0" smtClean="0"/>
              <a:t>Results (dataset 1)</a:t>
            </a:r>
            <a:endParaRPr lang="he-IL" sz="4000" dirty="0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685800" y="1371600"/>
            <a:ext cx="68580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sz="1600" dirty="0" smtClean="0">
                <a:ea typeface="ＭＳ Ｐゴシック" pitchFamily="80" charset="-128"/>
              </a:rPr>
              <a:t> </a:t>
            </a:r>
            <a:r>
              <a:rPr lang="en-US" dirty="0" smtClean="0"/>
              <a:t>Pooling dataset from: [Out et al., Human Mutation 2009]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Cartoon: 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endParaRPr lang="en-US" dirty="0" smtClean="0"/>
          </a:p>
          <a:p>
            <a:pPr marL="342900" lvl="1" indent="-342900" algn="l" rtl="0" eaLnBrk="0" hangingPunct="0">
              <a:spcBef>
                <a:spcPct val="50000"/>
              </a:spcBef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לבן 2"/>
          <p:cNvSpPr>
            <a:spLocks noChangeArrowheads="1"/>
          </p:cNvSpPr>
          <p:nvPr/>
        </p:nvSpPr>
        <p:spPr bwMode="auto">
          <a:xfrm>
            <a:off x="1676400" y="1524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4000" dirty="0" smtClean="0"/>
              <a:t>Results (dataset 1)</a:t>
            </a:r>
            <a:endParaRPr lang="he-IL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5657671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One and two carriers: real pooling results match theoretical model </a:t>
            </a:r>
          </a:p>
          <a:p>
            <a:pPr algn="l"/>
            <a:r>
              <a:rPr lang="en-US" dirty="0" smtClean="0"/>
              <a:t>Three </a:t>
            </a:r>
            <a:r>
              <a:rPr lang="en-US" dirty="0" smtClean="0"/>
              <a:t>carriers: real pooling are worse due to one problematic SNP </a:t>
            </a:r>
          </a:p>
          <a:p>
            <a:pPr algn="l"/>
            <a:r>
              <a:rPr lang="en-US" dirty="0" smtClean="0"/>
              <a:t>When constructing pools of at most 2 people, results match theoretical model</a:t>
            </a:r>
          </a:p>
        </p:txBody>
      </p:sp>
      <p:pic>
        <p:nvPicPr>
          <p:cNvPr id="6" name="Picture 5" descr="shental_Fig13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762000"/>
            <a:ext cx="5680281" cy="4191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38600" y="50292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tests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58960" y="2608041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with perfect reconstruction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2286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לבן 2"/>
          <p:cNvSpPr>
            <a:spLocks noChangeArrowheads="1"/>
          </p:cNvSpPr>
          <p:nvPr/>
        </p:nvSpPr>
        <p:spPr bwMode="auto">
          <a:xfrm>
            <a:off x="1676400" y="2286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4000" dirty="0" smtClean="0"/>
              <a:t>Results (dataset </a:t>
            </a:r>
            <a:r>
              <a:rPr lang="hu-HU" sz="4000" dirty="0" smtClean="0"/>
              <a:t>2</a:t>
            </a:r>
            <a:r>
              <a:rPr lang="en-US" sz="4000" dirty="0" smtClean="0"/>
              <a:t>)</a:t>
            </a:r>
            <a:endParaRPr lang="he-IL" sz="4000" dirty="0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685800" y="1219200"/>
            <a:ext cx="8458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sz="1600" dirty="0" smtClean="0">
                <a:ea typeface="ＭＳ Ｐゴシック" pitchFamily="80" charset="-128"/>
              </a:rPr>
              <a:t> </a:t>
            </a:r>
            <a:r>
              <a:rPr lang="en-US" dirty="0" smtClean="0"/>
              <a:t>1000 Genomes Data: </a:t>
            </a:r>
            <a:r>
              <a:rPr lang="en-US" u="sng" dirty="0" smtClean="0">
                <a:solidFill>
                  <a:srgbClr val="0070C0"/>
                </a:solidFill>
                <a:hlinkClick r:id="rId3"/>
              </a:rPr>
              <a:t>http://www.1000genomes.org/</a:t>
            </a:r>
            <a:endParaRPr lang="en-US" u="sng" dirty="0" smtClean="0">
              <a:solidFill>
                <a:srgbClr val="0070C0"/>
              </a:solidFill>
            </a:endParaRPr>
          </a:p>
          <a:p>
            <a:pPr marL="342900" lvl="1" indent="-342900" algn="l" rtl="0" eaLnBrk="0" hangingPunct="0">
              <a:spcBef>
                <a:spcPct val="50000"/>
              </a:spcBef>
            </a:pPr>
            <a:endParaRPr lang="en-US" u="sng" dirty="0" smtClean="0">
              <a:solidFill>
                <a:srgbClr val="0070C0"/>
              </a:solidFill>
            </a:endParaRP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Pilot 3 data: </a:t>
            </a:r>
            <a:r>
              <a:rPr lang="en-US" dirty="0" err="1" smtClean="0"/>
              <a:t>Exome</a:t>
            </a:r>
            <a:r>
              <a:rPr lang="en-US" dirty="0" smtClean="0"/>
              <a:t> Sequencing, ~1000 genes, ~700 people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endParaRPr lang="en-US" dirty="0" smtClean="0"/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Filtered:  633 rare SNP (MAF &lt; 2%), of which 20 contained </a:t>
            </a:r>
            <a:r>
              <a:rPr lang="en-US" dirty="0" err="1" smtClean="0"/>
              <a:t>rar</a:t>
            </a:r>
            <a:r>
              <a:rPr lang="en-US" dirty="0" smtClean="0"/>
              <a:t> heterozygous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		364 individuals sequenced by </a:t>
            </a:r>
            <a:r>
              <a:rPr lang="en-US" dirty="0" err="1" smtClean="0"/>
              <a:t>Illumina</a:t>
            </a:r>
            <a:endParaRPr lang="en-US" dirty="0" smtClean="0"/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Create ‘in-</a:t>
            </a:r>
            <a:r>
              <a:rPr lang="en-US" dirty="0" err="1" smtClean="0"/>
              <a:t>silico</a:t>
            </a:r>
            <a:r>
              <a:rPr lang="en-US" dirty="0" smtClean="0"/>
              <a:t>’ pools:</a:t>
            </a:r>
          </a:p>
          <a:p>
            <a:pPr marL="342900" lvl="1" indent="-342900" algn="l" rtl="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	Randomize individuals’ identity in each pool</a:t>
            </a:r>
          </a:p>
          <a:p>
            <a:pPr marL="342900" lvl="1" indent="-342900" algn="l" rtl="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	Determine number of carriers </a:t>
            </a:r>
          </a:p>
          <a:p>
            <a:pPr marL="342900" lvl="1" indent="-342900" algn="l" rtl="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	Sample and individual from the pool at random. Then sample a read </a:t>
            </a:r>
          </a:p>
          <a:p>
            <a:pPr marL="342900" lvl="1" indent="-342900" algn="l" rtl="0" eaLnBrk="0" hangingPunct="0">
              <a:spcBef>
                <a:spcPct val="50000"/>
              </a:spcBef>
            </a:pPr>
            <a:r>
              <a:rPr lang="en-US" dirty="0" smtClean="0"/>
              <a:t>	from the set of reads for this individual. </a:t>
            </a:r>
            <a:endParaRPr lang="en-US" u="sng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לבן 2"/>
          <p:cNvSpPr>
            <a:spLocks noChangeArrowheads="1"/>
          </p:cNvSpPr>
          <p:nvPr/>
        </p:nvSpPr>
        <p:spPr bwMode="auto">
          <a:xfrm>
            <a:off x="1676400" y="1524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4000" dirty="0" smtClean="0"/>
              <a:t>Results (dataset </a:t>
            </a:r>
            <a:r>
              <a:rPr lang="hu-HU" sz="4000" dirty="0" smtClean="0"/>
              <a:t>2</a:t>
            </a:r>
            <a:r>
              <a:rPr lang="en-US" sz="4000" dirty="0" smtClean="0"/>
              <a:t>)</a:t>
            </a:r>
            <a:endParaRPr lang="he-IL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57912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Results from derived from actual 1000 genomes read match </a:t>
            </a:r>
          </a:p>
          <a:p>
            <a:pPr algn="l"/>
            <a:r>
              <a:rPr lang="en-US" dirty="0" smtClean="0"/>
              <a:t>Simulations from our statistical model  </a:t>
            </a:r>
          </a:p>
        </p:txBody>
      </p:sp>
      <p:pic>
        <p:nvPicPr>
          <p:cNvPr id="4" name="Picture 3" descr="shental_Fig14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838200"/>
            <a:ext cx="57150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152400" y="914400"/>
            <a:ext cx="8991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buFontTx/>
              <a:buChar char="•"/>
            </a:pPr>
            <a:r>
              <a:rPr lang="en-US" dirty="0"/>
              <a:t> Generic </a:t>
            </a:r>
            <a:r>
              <a:rPr lang="en-US" dirty="0" smtClean="0"/>
              <a:t>approach: puts </a:t>
            </a:r>
            <a:r>
              <a:rPr lang="en-US" dirty="0"/>
              <a:t>together </a:t>
            </a:r>
            <a:r>
              <a:rPr lang="en-US" dirty="0">
                <a:solidFill>
                  <a:srgbClr val="FF0000"/>
                </a:solidFill>
              </a:rPr>
              <a:t>sequencing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CS</a:t>
            </a:r>
            <a:r>
              <a:rPr lang="en-US" dirty="0"/>
              <a:t> t</a:t>
            </a:r>
            <a:r>
              <a:rPr lang="en-US" dirty="0" smtClean="0"/>
              <a:t>o identify </a:t>
            </a:r>
            <a:r>
              <a:rPr lang="en-US" dirty="0"/>
              <a:t>rare allele carriers.</a:t>
            </a:r>
          </a:p>
          <a:p>
            <a:pPr algn="l" rtl="0">
              <a:buFontTx/>
              <a:buChar char="•"/>
            </a:pPr>
            <a:endParaRPr lang="en-US" dirty="0"/>
          </a:p>
          <a:p>
            <a:pPr algn="l" rtl="0">
              <a:buFontTx/>
              <a:buChar char="•"/>
            </a:pPr>
            <a:r>
              <a:rPr lang="en-US" dirty="0" smtClean="0"/>
              <a:t>N</a:t>
            </a:r>
            <a:r>
              <a:rPr lang="en-US" dirty="0" smtClean="0"/>
              <a:t>aturally </a:t>
            </a:r>
            <a:r>
              <a:rPr lang="en-US" dirty="0"/>
              <a:t>deals with all possible scenarios of </a:t>
            </a:r>
            <a:r>
              <a:rPr lang="en-US" i="1" dirty="0"/>
              <a:t>multiple</a:t>
            </a:r>
            <a:r>
              <a:rPr lang="en-US" dirty="0"/>
              <a:t> carriers and </a:t>
            </a:r>
            <a:r>
              <a:rPr lang="en-US" i="1" dirty="0"/>
              <a:t>heterozygous</a:t>
            </a:r>
            <a:r>
              <a:rPr lang="en-US" dirty="0"/>
              <a:t> or </a:t>
            </a:r>
            <a:r>
              <a:rPr lang="en-US" i="1" dirty="0"/>
              <a:t>homozygous</a:t>
            </a:r>
            <a:r>
              <a:rPr lang="en-US" dirty="0"/>
              <a:t> rare alleles.</a:t>
            </a:r>
          </a:p>
          <a:p>
            <a:pPr algn="l" rtl="0">
              <a:buFontTx/>
              <a:buChar char="•"/>
            </a:pPr>
            <a:endParaRPr lang="en-US" dirty="0"/>
          </a:p>
          <a:p>
            <a:pPr algn="l" rtl="0">
              <a:buFontTx/>
              <a:buChar char="•"/>
            </a:pPr>
            <a:r>
              <a:rPr lang="en-US" dirty="0"/>
              <a:t> Much higher efficiency over the naive approach</a:t>
            </a:r>
            <a:r>
              <a:rPr lang="en-US" dirty="0" smtClean="0"/>
              <a:t>. Can be combined with </a:t>
            </a:r>
            <a:r>
              <a:rPr lang="en-US" dirty="0" err="1" smtClean="0"/>
              <a:t>barcoding</a:t>
            </a:r>
            <a:endParaRPr lang="en-US" dirty="0"/>
          </a:p>
          <a:p>
            <a:pPr algn="l" rtl="0"/>
            <a:endParaRPr lang="en-US" dirty="0"/>
          </a:p>
          <a:p>
            <a:pPr algn="l" rtl="0">
              <a:buFontTx/>
              <a:buChar char="•"/>
            </a:pPr>
            <a:r>
              <a:rPr lang="en-US" dirty="0" smtClean="0"/>
              <a:t> Manuscript available on </a:t>
            </a:r>
            <a:r>
              <a:rPr lang="en-US" dirty="0" err="1" smtClean="0"/>
              <a:t>arxiv</a:t>
            </a:r>
            <a:r>
              <a:rPr lang="en-US" dirty="0" smtClean="0"/>
              <a:t>:    </a:t>
            </a:r>
          </a:p>
          <a:p>
            <a:pPr lvl="2" algn="l" rtl="0"/>
            <a:r>
              <a:rPr lang="en-US" i="1" u="sng" dirty="0" err="1" smtClean="0">
                <a:solidFill>
                  <a:srgbClr val="FF0000"/>
                </a:solidFill>
              </a:rPr>
              <a:t>arxiv</a:t>
            </a:r>
            <a:r>
              <a:rPr lang="en-US" i="1" u="sng" dirty="0" smtClean="0">
                <a:solidFill>
                  <a:srgbClr val="FF0000"/>
                </a:solidFill>
              </a:rPr>
              <a:t> 0909.0400v1</a:t>
            </a:r>
            <a:r>
              <a:rPr lang="en-US" i="1" dirty="0" smtClean="0"/>
              <a:t>    </a:t>
            </a:r>
            <a:r>
              <a:rPr lang="en-US" dirty="0" smtClean="0"/>
              <a:t>[N. </a:t>
            </a:r>
            <a:r>
              <a:rPr lang="en-US" dirty="0" err="1" smtClean="0"/>
              <a:t>Shental</a:t>
            </a:r>
            <a:r>
              <a:rPr lang="en-US" dirty="0" smtClean="0"/>
              <a:t>, A. Amir and O. </a:t>
            </a:r>
            <a:r>
              <a:rPr lang="en-US" dirty="0" err="1" smtClean="0"/>
              <a:t>Zuk</a:t>
            </a:r>
            <a:r>
              <a:rPr lang="en-US" dirty="0" smtClean="0"/>
              <a:t>, in revision]</a:t>
            </a:r>
          </a:p>
          <a:p>
            <a:pPr algn="l" rtl="0"/>
            <a:endParaRPr lang="en-US" dirty="0" smtClean="0"/>
          </a:p>
          <a:p>
            <a:pPr algn="l" rtl="0">
              <a:buFontTx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Comseq</a:t>
            </a:r>
            <a:r>
              <a:rPr lang="en-US" dirty="0" smtClean="0"/>
              <a:t> Package: Code Available at: </a:t>
            </a:r>
            <a:endParaRPr lang="en-US" dirty="0" smtClean="0"/>
          </a:p>
          <a:p>
            <a:pPr lvl="2" algn="l" rtl="0"/>
            <a:r>
              <a:rPr lang="en-US" i="1" u="sng" dirty="0" smtClean="0">
                <a:solidFill>
                  <a:srgbClr val="FF0000"/>
                </a:solidFill>
              </a:rPr>
              <a:t>http://www.broadinstitute.org/mpg/comseq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	[simulating, designing experiments, reconstructing genotypes ..]	</a:t>
            </a:r>
          </a:p>
        </p:txBody>
      </p:sp>
      <p:sp>
        <p:nvSpPr>
          <p:cNvPr id="21507" name="מלבן 3"/>
          <p:cNvSpPr>
            <a:spLocks noChangeArrowheads="1"/>
          </p:cNvSpPr>
          <p:nvPr/>
        </p:nvSpPr>
        <p:spPr bwMode="auto">
          <a:xfrm>
            <a:off x="762000" y="152400"/>
            <a:ext cx="716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4000"/>
              <a:t>Conclusions</a:t>
            </a:r>
            <a:endParaRPr lang="he-IL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מלבן 3"/>
          <p:cNvSpPr>
            <a:spLocks noChangeArrowheads="1"/>
          </p:cNvSpPr>
          <p:nvPr/>
        </p:nvSpPr>
        <p:spPr bwMode="auto">
          <a:xfrm>
            <a:off x="1143000" y="4953000"/>
            <a:ext cx="716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4000" dirty="0" smtClean="0">
                <a:solidFill>
                  <a:srgbClr val="FF0000"/>
                </a:solidFill>
              </a:rPr>
              <a:t>Thank You</a:t>
            </a:r>
            <a:endParaRPr lang="he-IL" sz="4000" dirty="0">
              <a:solidFill>
                <a:srgbClr val="FF0000"/>
              </a:solidFill>
            </a:endParaRP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1905000" y="4114800"/>
            <a:ext cx="55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/>
              <a:t>Noam </a:t>
            </a:r>
            <a:r>
              <a:rPr lang="en-US" sz="2400" dirty="0" err="1" smtClean="0"/>
              <a:t>Shental</a:t>
            </a:r>
            <a:r>
              <a:rPr lang="en-US" sz="2400" dirty="0" smtClean="0"/>
              <a:t>                </a:t>
            </a:r>
            <a:r>
              <a:rPr lang="en-US" sz="2400" dirty="0" err="1" smtClean="0"/>
              <a:t>Amnon</a:t>
            </a:r>
            <a:r>
              <a:rPr lang="en-US" sz="2400" dirty="0" smtClean="0"/>
              <a:t> Amir </a:t>
            </a:r>
            <a:r>
              <a:rPr lang="en-US" sz="2400" dirty="0" smtClean="0"/>
              <a:t> </a:t>
            </a:r>
            <a:endParaRPr lang="en-US" sz="2400" dirty="0" smtClean="0"/>
          </a:p>
        </p:txBody>
      </p:sp>
      <p:pic>
        <p:nvPicPr>
          <p:cNvPr id="4" name="Picture 3" descr="NoamShent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1219200"/>
            <a:ext cx="2133600" cy="2846223"/>
          </a:xfrm>
          <a:prstGeom prst="rect">
            <a:avLst/>
          </a:prstGeom>
        </p:spPr>
      </p:pic>
      <p:pic>
        <p:nvPicPr>
          <p:cNvPr id="5" name="Picture 4" descr="AmnonAmi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1219200"/>
            <a:ext cx="21336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לבן 2"/>
          <p:cNvSpPr>
            <a:spLocks noChangeArrowheads="1"/>
          </p:cNvSpPr>
          <p:nvPr/>
        </p:nvSpPr>
        <p:spPr bwMode="auto">
          <a:xfrm>
            <a:off x="381000" y="304800"/>
            <a:ext cx="838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3200" dirty="0" smtClean="0"/>
              <a:t>Naïve Approach – </a:t>
            </a:r>
            <a:r>
              <a:rPr lang="en-US" sz="3200" dirty="0" smtClean="0"/>
              <a:t>Targeted selection + Next Gen Seq.: One </a:t>
            </a:r>
            <a:r>
              <a:rPr lang="en-US" sz="3200" dirty="0" smtClean="0"/>
              <a:t>Test per </a:t>
            </a:r>
            <a:r>
              <a:rPr lang="en-US" sz="3200" dirty="0" smtClean="0"/>
              <a:t>Individual</a:t>
            </a:r>
            <a:endParaRPr lang="he-IL" sz="3200" dirty="0" smtClean="0"/>
          </a:p>
        </p:txBody>
      </p:sp>
      <p:grpSp>
        <p:nvGrpSpPr>
          <p:cNvPr id="2" name="קבוצה 108"/>
          <p:cNvGrpSpPr>
            <a:grpSpLocks/>
          </p:cNvGrpSpPr>
          <p:nvPr/>
        </p:nvGrpSpPr>
        <p:grpSpPr bwMode="auto">
          <a:xfrm>
            <a:off x="2362200" y="1981200"/>
            <a:ext cx="3098800" cy="757238"/>
            <a:chOff x="1625910" y="1181100"/>
            <a:chExt cx="4057650" cy="1066800"/>
          </a:xfrm>
        </p:grpSpPr>
        <p:pic>
          <p:nvPicPr>
            <p:cNvPr id="11302" name="Picture 38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625910" y="1238250"/>
              <a:ext cx="381000" cy="100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3" name="Picture 39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083110" y="1266825"/>
              <a:ext cx="390525" cy="9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4" name="Picture 40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585190" y="1181100"/>
              <a:ext cx="32385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5" name="Picture 41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055950" y="1457325"/>
              <a:ext cx="285750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6" name="Picture 42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504270" y="1219200"/>
              <a:ext cx="295275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7" name="Picture 43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975030" y="1257300"/>
              <a:ext cx="276225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8" name="Picture 44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344810" y="1628775"/>
              <a:ext cx="44767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9" name="Picture 45"/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805280" y="1247775"/>
              <a:ext cx="43815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10" name="Picture 46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5283510" y="1219200"/>
              <a:ext cx="400050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" name="קבוצה 48"/>
          <p:cNvGrpSpPr>
            <a:grpSpLocks/>
          </p:cNvGrpSpPr>
          <p:nvPr/>
        </p:nvGrpSpPr>
        <p:grpSpPr bwMode="auto">
          <a:xfrm>
            <a:off x="2473325" y="2743200"/>
            <a:ext cx="5759450" cy="773113"/>
            <a:chOff x="419100" y="2133600"/>
            <a:chExt cx="5759450" cy="773113"/>
          </a:xfrm>
        </p:grpSpPr>
        <p:grpSp>
          <p:nvGrpSpPr>
            <p:cNvPr id="4" name="קבוצה 47"/>
            <p:cNvGrpSpPr>
              <a:grpSpLocks/>
            </p:cNvGrpSpPr>
            <p:nvPr/>
          </p:nvGrpSpPr>
          <p:grpSpPr bwMode="auto">
            <a:xfrm>
              <a:off x="419100" y="2209800"/>
              <a:ext cx="2871788" cy="696913"/>
              <a:chOff x="419100" y="2209800"/>
              <a:chExt cx="2871788" cy="696913"/>
            </a:xfrm>
          </p:grpSpPr>
          <p:cxnSp>
            <p:nvCxnSpPr>
              <p:cNvPr id="50" name="מחבר חץ ישר 49"/>
              <p:cNvCxnSpPr/>
              <p:nvPr/>
            </p:nvCxnSpPr>
            <p:spPr>
              <a:xfrm rot="5400000">
                <a:off x="348457" y="2316956"/>
                <a:ext cx="215900" cy="158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מחבר חץ ישר 53"/>
              <p:cNvCxnSpPr/>
              <p:nvPr/>
            </p:nvCxnSpPr>
            <p:spPr>
              <a:xfrm rot="5400000">
                <a:off x="696913" y="2317750"/>
                <a:ext cx="215900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15403" name="Picture 36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419100" y="2481263"/>
                <a:ext cx="73025" cy="42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404" name="Picture 36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768350" y="2481263"/>
                <a:ext cx="71438" cy="42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405" name="Picture 36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1120775" y="2481263"/>
                <a:ext cx="73025" cy="42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406" name="Picture 36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1473200" y="2481263"/>
                <a:ext cx="73025" cy="42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407" name="Picture 36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1819275" y="2481263"/>
                <a:ext cx="73025" cy="42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408" name="Picture 36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171700" y="2481263"/>
                <a:ext cx="73025" cy="42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409" name="Picture 36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517775" y="2481263"/>
                <a:ext cx="73025" cy="42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410" name="Picture 36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867025" y="2481263"/>
                <a:ext cx="73025" cy="42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411" name="Picture 36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3217863" y="2481263"/>
                <a:ext cx="73025" cy="42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02" name="מחבר חץ ישר 101"/>
              <p:cNvCxnSpPr/>
              <p:nvPr/>
            </p:nvCxnSpPr>
            <p:spPr>
              <a:xfrm rot="5400000">
                <a:off x="1053307" y="2316956"/>
                <a:ext cx="215900" cy="158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מחבר חץ ישר 102"/>
              <p:cNvCxnSpPr/>
              <p:nvPr/>
            </p:nvCxnSpPr>
            <p:spPr>
              <a:xfrm rot="5400000">
                <a:off x="1402557" y="2316956"/>
                <a:ext cx="215900" cy="158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מחבר חץ ישר 103"/>
              <p:cNvCxnSpPr/>
              <p:nvPr/>
            </p:nvCxnSpPr>
            <p:spPr>
              <a:xfrm rot="5400000">
                <a:off x="1751807" y="2316956"/>
                <a:ext cx="215900" cy="158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מחבר חץ ישר 104"/>
              <p:cNvCxnSpPr/>
              <p:nvPr/>
            </p:nvCxnSpPr>
            <p:spPr>
              <a:xfrm rot="5400000">
                <a:off x="2101057" y="2316956"/>
                <a:ext cx="215900" cy="158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מחבר חץ ישר 105"/>
              <p:cNvCxnSpPr/>
              <p:nvPr/>
            </p:nvCxnSpPr>
            <p:spPr>
              <a:xfrm rot="5400000">
                <a:off x="2450307" y="2316956"/>
                <a:ext cx="215900" cy="158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מחבר חץ ישר 106"/>
              <p:cNvCxnSpPr/>
              <p:nvPr/>
            </p:nvCxnSpPr>
            <p:spPr>
              <a:xfrm rot="5400000">
                <a:off x="2799557" y="2316956"/>
                <a:ext cx="215900" cy="158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מחבר חץ ישר 107"/>
              <p:cNvCxnSpPr/>
              <p:nvPr/>
            </p:nvCxnSpPr>
            <p:spPr>
              <a:xfrm rot="5400000">
                <a:off x="3148807" y="2316956"/>
                <a:ext cx="215900" cy="158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400" name="TextBox 52"/>
            <p:cNvSpPr txBox="1">
              <a:spLocks noChangeArrowheads="1"/>
            </p:cNvSpPr>
            <p:nvPr/>
          </p:nvSpPr>
          <p:spPr bwMode="auto">
            <a:xfrm>
              <a:off x="3889375" y="2133600"/>
              <a:ext cx="22891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/>
              <a:r>
                <a:rPr lang="en-US" sz="1400" dirty="0"/>
                <a:t>collect DNA samples</a:t>
              </a:r>
              <a:endParaRPr lang="he-IL" sz="1400" dirty="0"/>
            </a:p>
          </p:txBody>
        </p:sp>
      </p:grpSp>
      <p:grpSp>
        <p:nvGrpSpPr>
          <p:cNvPr id="5" name="קבוצה 66"/>
          <p:cNvGrpSpPr>
            <a:grpSpLocks/>
          </p:cNvGrpSpPr>
          <p:nvPr/>
        </p:nvGrpSpPr>
        <p:grpSpPr bwMode="auto">
          <a:xfrm>
            <a:off x="2286000" y="3048000"/>
            <a:ext cx="5410200" cy="1617663"/>
            <a:chOff x="2286000" y="3048000"/>
            <a:chExt cx="5410200" cy="1617663"/>
          </a:xfrm>
        </p:grpSpPr>
        <p:sp>
          <p:nvSpPr>
            <p:cNvPr id="15377" name="TextBox 52"/>
            <p:cNvSpPr txBox="1">
              <a:spLocks noChangeArrowheads="1"/>
            </p:cNvSpPr>
            <p:nvPr/>
          </p:nvSpPr>
          <p:spPr bwMode="auto">
            <a:xfrm>
              <a:off x="5943600" y="3048000"/>
              <a:ext cx="17526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/>
              <a:r>
                <a:rPr lang="en-US" sz="1400" dirty="0"/>
                <a:t>Apply 9 independent tests</a:t>
              </a:r>
              <a:endParaRPr lang="he-IL" sz="1400" dirty="0"/>
            </a:p>
          </p:txBody>
        </p:sp>
        <p:grpSp>
          <p:nvGrpSpPr>
            <p:cNvPr id="6" name="קבוצה 73"/>
            <p:cNvGrpSpPr>
              <a:grpSpLocks/>
            </p:cNvGrpSpPr>
            <p:nvPr/>
          </p:nvGrpSpPr>
          <p:grpSpPr bwMode="auto">
            <a:xfrm>
              <a:off x="2286000" y="3554413"/>
              <a:ext cx="3200400" cy="1111250"/>
              <a:chOff x="2286000" y="3554413"/>
              <a:chExt cx="3200400" cy="1111408"/>
            </a:xfrm>
          </p:grpSpPr>
          <p:grpSp>
            <p:nvGrpSpPr>
              <p:cNvPr id="7" name="קבוצה 109"/>
              <p:cNvGrpSpPr>
                <a:grpSpLocks/>
              </p:cNvGrpSpPr>
              <p:nvPr/>
            </p:nvGrpSpPr>
            <p:grpSpPr bwMode="auto">
              <a:xfrm>
                <a:off x="2359025" y="3554413"/>
                <a:ext cx="3098800" cy="757237"/>
                <a:chOff x="1625910" y="1181100"/>
                <a:chExt cx="4057650" cy="1066800"/>
              </a:xfrm>
            </p:grpSpPr>
            <p:pic>
              <p:nvPicPr>
                <p:cNvPr id="111" name="Picture 38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duotone>
                    <a:prstClr val="black"/>
                    <a:srgbClr val="00B050">
                      <a:tint val="45000"/>
                      <a:satMod val="400000"/>
                    </a:srgb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625910" y="1238250"/>
                  <a:ext cx="381000" cy="10096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2" name="Picture 39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2083110" y="1266825"/>
                  <a:ext cx="390525" cy="9810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3" name="Picture 40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2585190" y="1181100"/>
                  <a:ext cx="323850" cy="1066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4" name="Picture 41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3055950" y="1457325"/>
                  <a:ext cx="285750" cy="7905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5" name="Picture 42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3504270" y="1219200"/>
                  <a:ext cx="295275" cy="1028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6" name="Picture 43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duotone>
                    <a:prstClr val="black"/>
                    <a:srgbClr val="00B050">
                      <a:tint val="45000"/>
                      <a:satMod val="400000"/>
                    </a:srgb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3975030" y="1257300"/>
                  <a:ext cx="276225" cy="990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7" name="Picture 44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4344810" y="1628775"/>
                  <a:ext cx="447675" cy="619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8" name="Picture 45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4805280" y="1247775"/>
                  <a:ext cx="438150" cy="1000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9" name="Picture 46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5283510" y="1219200"/>
                  <a:ext cx="400050" cy="1028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8" name="קבוצה 72"/>
              <p:cNvGrpSpPr>
                <a:grpSpLocks/>
              </p:cNvGrpSpPr>
              <p:nvPr/>
            </p:nvGrpSpPr>
            <p:grpSpPr bwMode="auto">
              <a:xfrm>
                <a:off x="2286000" y="4419600"/>
                <a:ext cx="3200400" cy="246221"/>
                <a:chOff x="2286000" y="4419600"/>
                <a:chExt cx="3200400" cy="246221"/>
              </a:xfrm>
            </p:grpSpPr>
            <p:sp>
              <p:nvSpPr>
                <p:cNvPr id="15381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2286000" y="4419758"/>
                  <a:ext cx="3810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 dirty="0"/>
                    <a:t>AB</a:t>
                  </a:r>
                  <a:endParaRPr lang="he-IL" sz="1000" dirty="0"/>
                </a:p>
              </p:txBody>
            </p:sp>
            <p:sp>
              <p:nvSpPr>
                <p:cNvPr id="15382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4038600" y="4419758"/>
                  <a:ext cx="3810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AB</a:t>
                  </a:r>
                  <a:endParaRPr lang="he-IL" sz="1000"/>
                </a:p>
              </p:txBody>
            </p:sp>
            <p:sp>
              <p:nvSpPr>
                <p:cNvPr id="15383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26670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4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30480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5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33528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6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37338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7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48006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8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44196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9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51054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</p:grpSp>
        </p:grpSp>
      </p:grpSp>
      <p:grpSp>
        <p:nvGrpSpPr>
          <p:cNvPr id="9" name="קבוצה 71"/>
          <p:cNvGrpSpPr>
            <a:grpSpLocks/>
          </p:cNvGrpSpPr>
          <p:nvPr/>
        </p:nvGrpSpPr>
        <p:grpSpPr bwMode="auto">
          <a:xfrm>
            <a:off x="2286000" y="4648204"/>
            <a:ext cx="6629400" cy="322259"/>
            <a:chOff x="2286000" y="4648204"/>
            <a:chExt cx="6629400" cy="322417"/>
          </a:xfrm>
        </p:grpSpPr>
        <p:sp>
          <p:nvSpPr>
            <p:cNvPr id="15367" name="TextBox 77"/>
            <p:cNvSpPr txBox="1">
              <a:spLocks noChangeArrowheads="1"/>
            </p:cNvSpPr>
            <p:nvPr/>
          </p:nvSpPr>
          <p:spPr bwMode="auto">
            <a:xfrm>
              <a:off x="5943600" y="4648204"/>
              <a:ext cx="2971800" cy="307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/>
              <a:r>
                <a:rPr lang="en-US" sz="1400" dirty="0"/>
                <a:t>fraction of  B’s out of tested alleles</a:t>
              </a:r>
              <a:endParaRPr lang="he-IL" sz="1400" dirty="0"/>
            </a:p>
          </p:txBody>
        </p:sp>
        <p:sp>
          <p:nvSpPr>
            <p:cNvPr id="15368" name="TextBox 76"/>
            <p:cNvSpPr txBox="1">
              <a:spLocks noChangeArrowheads="1"/>
            </p:cNvSpPr>
            <p:nvPr/>
          </p:nvSpPr>
          <p:spPr bwMode="auto">
            <a:xfrm>
              <a:off x="2743200" y="4724400"/>
              <a:ext cx="2286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000"/>
                <a:t>0</a:t>
              </a:r>
              <a:endParaRPr lang="he-IL" sz="1000"/>
            </a:p>
          </p:txBody>
        </p:sp>
        <p:sp>
          <p:nvSpPr>
            <p:cNvPr id="15369" name="TextBox 76"/>
            <p:cNvSpPr txBox="1">
              <a:spLocks noChangeArrowheads="1"/>
            </p:cNvSpPr>
            <p:nvPr/>
          </p:nvSpPr>
          <p:spPr bwMode="auto">
            <a:xfrm>
              <a:off x="2286000" y="4724558"/>
              <a:ext cx="381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/>
                <a:t>1/2</a:t>
              </a:r>
              <a:endParaRPr lang="he-IL" sz="1000"/>
            </a:p>
          </p:txBody>
        </p:sp>
        <p:sp>
          <p:nvSpPr>
            <p:cNvPr id="15370" name="TextBox 76"/>
            <p:cNvSpPr txBox="1">
              <a:spLocks noChangeArrowheads="1"/>
            </p:cNvSpPr>
            <p:nvPr/>
          </p:nvSpPr>
          <p:spPr bwMode="auto">
            <a:xfrm>
              <a:off x="3124200" y="4724400"/>
              <a:ext cx="2286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000"/>
                <a:t>0</a:t>
              </a:r>
              <a:endParaRPr lang="he-IL" sz="1000"/>
            </a:p>
          </p:txBody>
        </p:sp>
        <p:sp>
          <p:nvSpPr>
            <p:cNvPr id="15371" name="TextBox 76"/>
            <p:cNvSpPr txBox="1">
              <a:spLocks noChangeArrowheads="1"/>
            </p:cNvSpPr>
            <p:nvPr/>
          </p:nvSpPr>
          <p:spPr bwMode="auto">
            <a:xfrm>
              <a:off x="3429000" y="4724400"/>
              <a:ext cx="2286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000"/>
                <a:t>0</a:t>
              </a:r>
              <a:endParaRPr lang="he-IL" sz="1000"/>
            </a:p>
          </p:txBody>
        </p:sp>
        <p:sp>
          <p:nvSpPr>
            <p:cNvPr id="15372" name="TextBox 76"/>
            <p:cNvSpPr txBox="1">
              <a:spLocks noChangeArrowheads="1"/>
            </p:cNvSpPr>
            <p:nvPr/>
          </p:nvSpPr>
          <p:spPr bwMode="auto">
            <a:xfrm>
              <a:off x="3810000" y="4724400"/>
              <a:ext cx="2286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000"/>
                <a:t>0</a:t>
              </a:r>
              <a:endParaRPr lang="he-IL" sz="1000"/>
            </a:p>
          </p:txBody>
        </p:sp>
        <p:sp>
          <p:nvSpPr>
            <p:cNvPr id="15373" name="TextBox 76"/>
            <p:cNvSpPr txBox="1">
              <a:spLocks noChangeArrowheads="1"/>
            </p:cNvSpPr>
            <p:nvPr/>
          </p:nvSpPr>
          <p:spPr bwMode="auto">
            <a:xfrm>
              <a:off x="4038600" y="47244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000"/>
                <a:t>1/2</a:t>
              </a:r>
              <a:endParaRPr lang="he-IL" sz="1000"/>
            </a:p>
          </p:txBody>
        </p:sp>
        <p:sp>
          <p:nvSpPr>
            <p:cNvPr id="15374" name="TextBox 76"/>
            <p:cNvSpPr txBox="1">
              <a:spLocks noChangeArrowheads="1"/>
            </p:cNvSpPr>
            <p:nvPr/>
          </p:nvSpPr>
          <p:spPr bwMode="auto">
            <a:xfrm>
              <a:off x="4495800" y="4724400"/>
              <a:ext cx="2286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000"/>
                <a:t>0</a:t>
              </a:r>
              <a:endParaRPr lang="he-IL" sz="1000"/>
            </a:p>
          </p:txBody>
        </p:sp>
        <p:sp>
          <p:nvSpPr>
            <p:cNvPr id="15375" name="TextBox 76"/>
            <p:cNvSpPr txBox="1">
              <a:spLocks noChangeArrowheads="1"/>
            </p:cNvSpPr>
            <p:nvPr/>
          </p:nvSpPr>
          <p:spPr bwMode="auto">
            <a:xfrm>
              <a:off x="4876800" y="4724400"/>
              <a:ext cx="2286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000"/>
                <a:t>0</a:t>
              </a:r>
              <a:endParaRPr lang="he-IL" sz="1000"/>
            </a:p>
          </p:txBody>
        </p:sp>
        <p:sp>
          <p:nvSpPr>
            <p:cNvPr id="15376" name="TextBox 76"/>
            <p:cNvSpPr txBox="1">
              <a:spLocks noChangeArrowheads="1"/>
            </p:cNvSpPr>
            <p:nvPr/>
          </p:nvSpPr>
          <p:spPr bwMode="auto">
            <a:xfrm>
              <a:off x="5181600" y="4724400"/>
              <a:ext cx="2286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1000"/>
                <a:t>0</a:t>
              </a:r>
              <a:endParaRPr lang="he-IL" sz="1000"/>
            </a:p>
          </p:txBody>
        </p:sp>
      </p:grpSp>
      <p:sp>
        <p:nvSpPr>
          <p:cNvPr id="68" name="מלבן 2"/>
          <p:cNvSpPr>
            <a:spLocks noChangeArrowheads="1"/>
          </p:cNvSpPr>
          <p:nvPr/>
        </p:nvSpPr>
        <p:spPr bwMode="auto">
          <a:xfrm>
            <a:off x="533400" y="54864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 smtClean="0"/>
              <a:t>Problem: Rare alleles require profiling a high number of individuals.</a:t>
            </a:r>
            <a:endParaRPr lang="en-US" dirty="0"/>
          </a:p>
          <a:p>
            <a:pPr algn="l" rtl="0"/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Still very </a:t>
            </a:r>
            <a:r>
              <a:rPr lang="en-US" dirty="0" smtClean="0"/>
              <a:t>costly.  </a:t>
            </a:r>
          </a:p>
          <a:p>
            <a:pPr algn="l" rtl="0"/>
            <a:r>
              <a:rPr lang="en-US" dirty="0" smtClean="0"/>
              <a:t>	</a:t>
            </a:r>
            <a:r>
              <a:rPr lang="en-US" dirty="0" smtClean="0"/>
              <a:t>Multiplexing/</a:t>
            </a:r>
            <a:r>
              <a:rPr lang="en-US" dirty="0" err="1" smtClean="0"/>
              <a:t>barcoding</a:t>
            </a:r>
            <a:r>
              <a:rPr lang="en-US" dirty="0" smtClean="0"/>
              <a:t> provides partial solution (laborious, expensive, </a:t>
            </a:r>
          </a:p>
          <a:p>
            <a:pPr algn="l" rtl="0"/>
            <a:r>
              <a:rPr lang="en-US" dirty="0" smtClean="0"/>
              <a:t>	o</a:t>
            </a:r>
            <a:r>
              <a:rPr lang="en-US" dirty="0" smtClean="0"/>
              <a:t>ften not enough different barcodes)</a:t>
            </a:r>
            <a:endParaRPr lang="he-IL" dirty="0"/>
          </a:p>
        </p:txBody>
      </p:sp>
      <p:grpSp>
        <p:nvGrpSpPr>
          <p:cNvPr id="75" name="Group 74"/>
          <p:cNvGrpSpPr/>
          <p:nvPr/>
        </p:nvGrpSpPr>
        <p:grpSpPr>
          <a:xfrm>
            <a:off x="228600" y="3011269"/>
            <a:ext cx="1981200" cy="646331"/>
            <a:chOff x="228600" y="3011269"/>
            <a:chExt cx="1981200" cy="646331"/>
          </a:xfrm>
        </p:grpSpPr>
        <p:cxnSp>
          <p:nvCxnSpPr>
            <p:cNvPr id="70" name="Straight Arrow Connector 69"/>
            <p:cNvCxnSpPr/>
            <p:nvPr/>
          </p:nvCxnSpPr>
          <p:spPr>
            <a:xfrm>
              <a:off x="1600200" y="3316069"/>
              <a:ext cx="609600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228600" y="3011269"/>
              <a:ext cx="1295400" cy="646331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Targeted</a:t>
              </a:r>
            </a:p>
            <a:p>
              <a:r>
                <a:rPr lang="en-US" dirty="0" smtClean="0"/>
                <a:t>selection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לבן 2"/>
          <p:cNvSpPr>
            <a:spLocks noChangeArrowheads="1"/>
          </p:cNvSpPr>
          <p:nvPr/>
        </p:nvSpPr>
        <p:spPr bwMode="auto">
          <a:xfrm>
            <a:off x="381000" y="304800"/>
            <a:ext cx="8534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3200" dirty="0" smtClean="0"/>
              <a:t>Our </a:t>
            </a:r>
            <a:r>
              <a:rPr lang="en-US" sz="3200" dirty="0" smtClean="0"/>
              <a:t>approach </a:t>
            </a:r>
            <a:r>
              <a:rPr lang="en-US" sz="3200" dirty="0" smtClean="0"/>
              <a:t>-  Targeted </a:t>
            </a:r>
            <a:r>
              <a:rPr lang="en-US" sz="3200" dirty="0" smtClean="0"/>
              <a:t>Selection + </a:t>
            </a:r>
            <a:endParaRPr lang="en-US" sz="3200" dirty="0" smtClean="0"/>
          </a:p>
          <a:p>
            <a:pPr algn="l" rtl="0"/>
            <a:r>
              <a:rPr lang="en-US" sz="3200" b="1" i="1" dirty="0" smtClean="0"/>
              <a:t>Smart </a:t>
            </a:r>
            <a:r>
              <a:rPr lang="en-US" sz="3200" b="1" i="1" dirty="0" smtClean="0"/>
              <a:t>pooling</a:t>
            </a:r>
            <a:r>
              <a:rPr lang="en-US" sz="3200" dirty="0" smtClean="0"/>
              <a:t> + Next Gen seq.</a:t>
            </a:r>
          </a:p>
          <a:p>
            <a:pPr algn="ctr" rtl="0"/>
            <a:endParaRPr lang="he-IL" sz="3200" dirty="0"/>
          </a:p>
        </p:txBody>
      </p:sp>
      <p:grpSp>
        <p:nvGrpSpPr>
          <p:cNvPr id="2" name="קבוצה 108"/>
          <p:cNvGrpSpPr>
            <a:grpSpLocks/>
          </p:cNvGrpSpPr>
          <p:nvPr/>
        </p:nvGrpSpPr>
        <p:grpSpPr bwMode="auto">
          <a:xfrm>
            <a:off x="2362200" y="1600200"/>
            <a:ext cx="3098800" cy="757238"/>
            <a:chOff x="1625910" y="1181100"/>
            <a:chExt cx="4057650" cy="1066800"/>
          </a:xfrm>
        </p:grpSpPr>
        <p:pic>
          <p:nvPicPr>
            <p:cNvPr id="11302" name="Picture 38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625910" y="1238250"/>
              <a:ext cx="381000" cy="100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3" name="Picture 39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083110" y="1266825"/>
              <a:ext cx="390525" cy="9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4" name="Picture 40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585190" y="1181100"/>
              <a:ext cx="32385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5" name="Picture 41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055950" y="1457325"/>
              <a:ext cx="285750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6" name="Picture 42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504270" y="1219200"/>
              <a:ext cx="295275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7" name="Picture 43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975030" y="1257300"/>
              <a:ext cx="276225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8" name="Picture 44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344810" y="1628775"/>
              <a:ext cx="44767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09" name="Picture 45"/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805280" y="1247775"/>
              <a:ext cx="43815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310" name="Picture 46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5283510" y="1219200"/>
              <a:ext cx="400050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cxnSp>
        <p:nvCxnSpPr>
          <p:cNvPr id="50" name="מחבר חץ ישר 49"/>
          <p:cNvCxnSpPr/>
          <p:nvPr/>
        </p:nvCxnSpPr>
        <p:spPr bwMode="auto">
          <a:xfrm rot="16200000" flipH="1">
            <a:off x="2400300" y="2552700"/>
            <a:ext cx="533401" cy="3048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/>
          <p:nvPr/>
        </p:nvCxnSpPr>
        <p:spPr bwMode="auto">
          <a:xfrm rot="5400000">
            <a:off x="2578894" y="2718594"/>
            <a:ext cx="596900" cy="365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404" name="Picture 3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22575" y="3090863"/>
            <a:ext cx="714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07" name="Picture 3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73500" y="3090863"/>
            <a:ext cx="7302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09" name="Picture 3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572000" y="3090863"/>
            <a:ext cx="7302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2" name="מחבר חץ ישר 101"/>
          <p:cNvCxnSpPr/>
          <p:nvPr/>
        </p:nvCxnSpPr>
        <p:spPr bwMode="auto">
          <a:xfrm>
            <a:off x="3201987" y="2438401"/>
            <a:ext cx="684213" cy="60960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מחבר חץ ישר 102"/>
          <p:cNvCxnSpPr/>
          <p:nvPr/>
        </p:nvCxnSpPr>
        <p:spPr bwMode="auto">
          <a:xfrm rot="5400000">
            <a:off x="3582196" y="2742406"/>
            <a:ext cx="609599" cy="158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מחבר חץ ישר 103"/>
          <p:cNvCxnSpPr/>
          <p:nvPr/>
        </p:nvCxnSpPr>
        <p:spPr bwMode="auto">
          <a:xfrm rot="10800000" flipV="1">
            <a:off x="3913190" y="2438402"/>
            <a:ext cx="658811" cy="59689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מחבר חץ ישר 104"/>
          <p:cNvCxnSpPr/>
          <p:nvPr/>
        </p:nvCxnSpPr>
        <p:spPr bwMode="auto">
          <a:xfrm>
            <a:off x="2897188" y="2438401"/>
            <a:ext cx="989012" cy="60960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מחבר חץ ישר 105"/>
          <p:cNvCxnSpPr/>
          <p:nvPr/>
        </p:nvCxnSpPr>
        <p:spPr bwMode="auto">
          <a:xfrm rot="5400000">
            <a:off x="4483896" y="2566196"/>
            <a:ext cx="596898" cy="34131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מחבר חץ ישר 106"/>
          <p:cNvCxnSpPr/>
          <p:nvPr/>
        </p:nvCxnSpPr>
        <p:spPr bwMode="auto">
          <a:xfrm rot="10800000" flipV="1">
            <a:off x="4648200" y="2438400"/>
            <a:ext cx="685800" cy="53340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מחבר חץ ישר 107"/>
          <p:cNvCxnSpPr/>
          <p:nvPr/>
        </p:nvCxnSpPr>
        <p:spPr bwMode="auto">
          <a:xfrm rot="5400000">
            <a:off x="4267994" y="2742408"/>
            <a:ext cx="609601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00" name="TextBox 52"/>
          <p:cNvSpPr txBox="1">
            <a:spLocks noChangeArrowheads="1"/>
          </p:cNvSpPr>
          <p:nvPr/>
        </p:nvSpPr>
        <p:spPr bwMode="auto">
          <a:xfrm>
            <a:off x="5791200" y="2514600"/>
            <a:ext cx="220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1400" dirty="0"/>
              <a:t>collect DNA </a:t>
            </a:r>
            <a:r>
              <a:rPr lang="en-US" sz="1400" dirty="0" smtClean="0"/>
              <a:t>samples. </a:t>
            </a:r>
          </a:p>
          <a:p>
            <a:pPr algn="l" rtl="0"/>
            <a:r>
              <a:rPr lang="en-US" sz="1400" dirty="0" smtClean="0"/>
              <a:t>Prepare Pools</a:t>
            </a:r>
            <a:endParaRPr lang="he-IL" sz="1400" dirty="0"/>
          </a:p>
        </p:txBody>
      </p:sp>
      <p:sp>
        <p:nvSpPr>
          <p:cNvPr id="68" name="מלבן 2"/>
          <p:cNvSpPr>
            <a:spLocks noChangeArrowheads="1"/>
          </p:cNvSpPr>
          <p:nvPr/>
        </p:nvSpPr>
        <p:spPr bwMode="auto">
          <a:xfrm>
            <a:off x="533400" y="5791200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 smtClean="0"/>
              <a:t>Advantages: </a:t>
            </a:r>
            <a:r>
              <a:rPr lang="en-US" dirty="0" smtClean="0"/>
              <a:t>Fewer pools</a:t>
            </a:r>
            <a:endParaRPr lang="en-US" dirty="0"/>
          </a:p>
          <a:p>
            <a:pPr algn="l" rtl="0"/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     </a:t>
            </a:r>
            <a:r>
              <a:rPr lang="en-US" dirty="0" smtClean="0"/>
              <a:t>Reduced sample preparation and sequencing costs</a:t>
            </a:r>
          </a:p>
          <a:p>
            <a:pPr algn="l" rtl="0"/>
            <a:r>
              <a:rPr lang="en-US" dirty="0" smtClean="0"/>
              <a:t>	       Can still achieve accurate genotypes</a:t>
            </a:r>
            <a:endParaRPr lang="he-IL" dirty="0"/>
          </a:p>
        </p:txBody>
      </p:sp>
      <p:cxnSp>
        <p:nvCxnSpPr>
          <p:cNvPr id="65" name="מחבר חץ ישר 49"/>
          <p:cNvCxnSpPr/>
          <p:nvPr/>
        </p:nvCxnSpPr>
        <p:spPr bwMode="auto">
          <a:xfrm>
            <a:off x="3581400" y="2438400"/>
            <a:ext cx="990600" cy="60960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מחבר חץ ישר 49"/>
          <p:cNvCxnSpPr/>
          <p:nvPr/>
        </p:nvCxnSpPr>
        <p:spPr bwMode="auto">
          <a:xfrm rot="5400000">
            <a:off x="2783680" y="2550320"/>
            <a:ext cx="533403" cy="30956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מחבר חץ ישר 49"/>
          <p:cNvCxnSpPr/>
          <p:nvPr/>
        </p:nvCxnSpPr>
        <p:spPr bwMode="auto">
          <a:xfrm rot="10800000" flipV="1">
            <a:off x="2819400" y="2438400"/>
            <a:ext cx="2138360" cy="53340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מחבר חץ ישר 49"/>
          <p:cNvCxnSpPr/>
          <p:nvPr/>
        </p:nvCxnSpPr>
        <p:spPr bwMode="auto">
          <a:xfrm rot="16200000" flipH="1">
            <a:off x="4117179" y="2593181"/>
            <a:ext cx="609602" cy="30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מחבר חץ ישר 49"/>
          <p:cNvCxnSpPr/>
          <p:nvPr/>
        </p:nvCxnSpPr>
        <p:spPr bwMode="auto">
          <a:xfrm>
            <a:off x="2515395" y="2439195"/>
            <a:ext cx="1370805" cy="60880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מחבר חץ ישר 49"/>
          <p:cNvCxnSpPr/>
          <p:nvPr/>
        </p:nvCxnSpPr>
        <p:spPr bwMode="auto">
          <a:xfrm rot="10800000" flipV="1">
            <a:off x="2895600" y="2438400"/>
            <a:ext cx="1371600" cy="53340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609600" y="2971800"/>
            <a:ext cx="8305800" cy="2684463"/>
            <a:chOff x="609600" y="2971800"/>
            <a:chExt cx="8305800" cy="2684463"/>
          </a:xfrm>
        </p:grpSpPr>
        <p:sp>
          <p:nvSpPr>
            <p:cNvPr id="15377" name="TextBox 52"/>
            <p:cNvSpPr txBox="1">
              <a:spLocks noChangeArrowheads="1"/>
            </p:cNvSpPr>
            <p:nvPr/>
          </p:nvSpPr>
          <p:spPr bwMode="auto">
            <a:xfrm>
              <a:off x="5943600" y="3200400"/>
              <a:ext cx="1447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400" dirty="0"/>
                <a:t>Apply </a:t>
              </a:r>
              <a:r>
                <a:rPr lang="en-US" sz="1400" dirty="0" smtClean="0"/>
                <a:t>3 pooled tests</a:t>
              </a:r>
              <a:endParaRPr lang="he-IL" sz="1400" dirty="0"/>
            </a:p>
          </p:txBody>
        </p:sp>
        <p:grpSp>
          <p:nvGrpSpPr>
            <p:cNvPr id="4" name="קבוצה 73"/>
            <p:cNvGrpSpPr>
              <a:grpSpLocks/>
            </p:cNvGrpSpPr>
            <p:nvPr/>
          </p:nvGrpSpPr>
          <p:grpSpPr bwMode="auto">
            <a:xfrm>
              <a:off x="2286000" y="4267200"/>
              <a:ext cx="3200400" cy="1111250"/>
              <a:chOff x="2286000" y="3554413"/>
              <a:chExt cx="3200400" cy="1111408"/>
            </a:xfrm>
          </p:grpSpPr>
          <p:grpSp>
            <p:nvGrpSpPr>
              <p:cNvPr id="5" name="קבוצה 109"/>
              <p:cNvGrpSpPr>
                <a:grpSpLocks/>
              </p:cNvGrpSpPr>
              <p:nvPr/>
            </p:nvGrpSpPr>
            <p:grpSpPr bwMode="auto">
              <a:xfrm>
                <a:off x="2359025" y="3554413"/>
                <a:ext cx="3098800" cy="757237"/>
                <a:chOff x="1625910" y="1181100"/>
                <a:chExt cx="4057650" cy="1066800"/>
              </a:xfrm>
            </p:grpSpPr>
            <p:pic>
              <p:nvPicPr>
                <p:cNvPr id="111" name="Picture 38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duotone>
                    <a:prstClr val="black"/>
                    <a:srgbClr val="00B050">
                      <a:tint val="45000"/>
                      <a:satMod val="400000"/>
                    </a:srgb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1625910" y="1238250"/>
                  <a:ext cx="381000" cy="10096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2" name="Picture 39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2083110" y="1266825"/>
                  <a:ext cx="390525" cy="9810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3" name="Picture 40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2585190" y="1181100"/>
                  <a:ext cx="323850" cy="1066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4" name="Picture 41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3055950" y="1457325"/>
                  <a:ext cx="285750" cy="7905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5" name="Picture 42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3504270" y="1219200"/>
                  <a:ext cx="295275" cy="1028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6" name="Picture 43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duotone>
                    <a:prstClr val="black"/>
                    <a:srgbClr val="00B050">
                      <a:tint val="45000"/>
                      <a:satMod val="400000"/>
                    </a:srgb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3975030" y="1257300"/>
                  <a:ext cx="276225" cy="9906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7" name="Picture 44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4344810" y="1628775"/>
                  <a:ext cx="447675" cy="619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8" name="Picture 45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4805280" y="1247775"/>
                  <a:ext cx="438150" cy="10001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9" name="Picture 46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duotone>
                    <a:prstClr val="black"/>
                    <a:schemeClr val="accent1">
                      <a:lumMod val="40000"/>
                      <a:lumOff val="60000"/>
                      <a:tint val="45000"/>
                      <a:satMod val="400000"/>
                    </a:schemeClr>
                  </a:duotone>
                </a:blip>
                <a:srcRect/>
                <a:stretch>
                  <a:fillRect/>
                </a:stretch>
              </p:blipFill>
              <p:spPr bwMode="auto">
                <a:xfrm>
                  <a:off x="5283510" y="1219200"/>
                  <a:ext cx="400050" cy="1028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6" name="קבוצה 72"/>
              <p:cNvGrpSpPr>
                <a:grpSpLocks/>
              </p:cNvGrpSpPr>
              <p:nvPr/>
            </p:nvGrpSpPr>
            <p:grpSpPr bwMode="auto">
              <a:xfrm>
                <a:off x="2286000" y="4419600"/>
                <a:ext cx="3200400" cy="246221"/>
                <a:chOff x="2286000" y="4419600"/>
                <a:chExt cx="3200400" cy="246221"/>
              </a:xfrm>
            </p:grpSpPr>
            <p:sp>
              <p:nvSpPr>
                <p:cNvPr id="15381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2286000" y="4419758"/>
                  <a:ext cx="3810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AB</a:t>
                  </a:r>
                  <a:endParaRPr lang="he-IL" sz="1000"/>
                </a:p>
              </p:txBody>
            </p:sp>
            <p:sp>
              <p:nvSpPr>
                <p:cNvPr id="15382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4038600" y="4419758"/>
                  <a:ext cx="381000" cy="2460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AB</a:t>
                  </a:r>
                  <a:endParaRPr lang="he-IL" sz="1000"/>
                </a:p>
              </p:txBody>
            </p:sp>
            <p:sp>
              <p:nvSpPr>
                <p:cNvPr id="15383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26670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4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30480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5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33528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6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37338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7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48006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8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44196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  <p:sp>
              <p:nvSpPr>
                <p:cNvPr id="15389" name="TextBox 74"/>
                <p:cNvSpPr txBox="1">
                  <a:spLocks noChangeArrowheads="1"/>
                </p:cNvSpPr>
                <p:nvPr/>
              </p:nvSpPr>
              <p:spPr bwMode="auto">
                <a:xfrm>
                  <a:off x="5105400" y="4419600"/>
                  <a:ext cx="38100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 sz="1000"/>
                    <a:t>AA</a:t>
                  </a:r>
                  <a:endParaRPr lang="he-IL" sz="1000"/>
                </a:p>
              </p:txBody>
            </p:sp>
          </p:grpSp>
        </p:grpSp>
        <p:grpSp>
          <p:nvGrpSpPr>
            <p:cNvPr id="7" name="קבוצה 71"/>
            <p:cNvGrpSpPr>
              <a:grpSpLocks/>
            </p:cNvGrpSpPr>
            <p:nvPr/>
          </p:nvGrpSpPr>
          <p:grpSpPr bwMode="auto">
            <a:xfrm>
              <a:off x="2286000" y="5334004"/>
              <a:ext cx="6629400" cy="322259"/>
              <a:chOff x="2286000" y="4648204"/>
              <a:chExt cx="6629400" cy="322417"/>
            </a:xfrm>
          </p:grpSpPr>
          <p:sp>
            <p:nvSpPr>
              <p:cNvPr id="15367" name="TextBox 77"/>
              <p:cNvSpPr txBox="1">
                <a:spLocks noChangeArrowheads="1"/>
              </p:cNvSpPr>
              <p:nvPr/>
            </p:nvSpPr>
            <p:spPr bwMode="auto">
              <a:xfrm>
                <a:off x="5943600" y="4648204"/>
                <a:ext cx="2971800" cy="3079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l" rtl="0"/>
                <a:r>
                  <a:rPr lang="en-US" sz="1400" dirty="0"/>
                  <a:t>fraction of  B’s out of tested alleles</a:t>
                </a:r>
                <a:endParaRPr lang="he-IL" sz="1400" dirty="0"/>
              </a:p>
            </p:txBody>
          </p:sp>
          <p:sp>
            <p:nvSpPr>
              <p:cNvPr id="15368" name="TextBox 76"/>
              <p:cNvSpPr txBox="1">
                <a:spLocks noChangeArrowheads="1"/>
              </p:cNvSpPr>
              <p:nvPr/>
            </p:nvSpPr>
            <p:spPr bwMode="auto">
              <a:xfrm>
                <a:off x="2743200" y="4724400"/>
                <a:ext cx="2286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1000"/>
                  <a:t>0</a:t>
                </a:r>
                <a:endParaRPr lang="he-IL" sz="1000"/>
              </a:p>
            </p:txBody>
          </p:sp>
          <p:sp>
            <p:nvSpPr>
              <p:cNvPr id="15369" name="TextBox 76"/>
              <p:cNvSpPr txBox="1">
                <a:spLocks noChangeArrowheads="1"/>
              </p:cNvSpPr>
              <p:nvPr/>
            </p:nvSpPr>
            <p:spPr bwMode="auto">
              <a:xfrm>
                <a:off x="2286000" y="4724558"/>
                <a:ext cx="381000" cy="2460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en-US" sz="1000" dirty="0"/>
                  <a:t>1/2</a:t>
                </a:r>
                <a:endParaRPr lang="he-IL" sz="1000" dirty="0"/>
              </a:p>
            </p:txBody>
          </p:sp>
          <p:sp>
            <p:nvSpPr>
              <p:cNvPr id="15370" name="TextBox 76"/>
              <p:cNvSpPr txBox="1">
                <a:spLocks noChangeArrowheads="1"/>
              </p:cNvSpPr>
              <p:nvPr/>
            </p:nvSpPr>
            <p:spPr bwMode="auto">
              <a:xfrm>
                <a:off x="3124200" y="4724400"/>
                <a:ext cx="2286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1000"/>
                  <a:t>0</a:t>
                </a:r>
                <a:endParaRPr lang="he-IL" sz="1000"/>
              </a:p>
            </p:txBody>
          </p:sp>
          <p:sp>
            <p:nvSpPr>
              <p:cNvPr id="15371" name="TextBox 76"/>
              <p:cNvSpPr txBox="1">
                <a:spLocks noChangeArrowheads="1"/>
              </p:cNvSpPr>
              <p:nvPr/>
            </p:nvSpPr>
            <p:spPr bwMode="auto">
              <a:xfrm>
                <a:off x="3429000" y="4724400"/>
                <a:ext cx="2286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1000"/>
                  <a:t>0</a:t>
                </a:r>
                <a:endParaRPr lang="he-IL" sz="1000"/>
              </a:p>
            </p:txBody>
          </p:sp>
          <p:sp>
            <p:nvSpPr>
              <p:cNvPr id="15372" name="TextBox 76"/>
              <p:cNvSpPr txBox="1">
                <a:spLocks noChangeArrowheads="1"/>
              </p:cNvSpPr>
              <p:nvPr/>
            </p:nvSpPr>
            <p:spPr bwMode="auto">
              <a:xfrm>
                <a:off x="3810000" y="4724400"/>
                <a:ext cx="2286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1000"/>
                  <a:t>0</a:t>
                </a:r>
                <a:endParaRPr lang="he-IL" sz="1000"/>
              </a:p>
            </p:txBody>
          </p:sp>
          <p:sp>
            <p:nvSpPr>
              <p:cNvPr id="15373" name="TextBox 76"/>
              <p:cNvSpPr txBox="1">
                <a:spLocks noChangeArrowheads="1"/>
              </p:cNvSpPr>
              <p:nvPr/>
            </p:nvSpPr>
            <p:spPr bwMode="auto">
              <a:xfrm>
                <a:off x="4038600" y="4724400"/>
                <a:ext cx="3810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1000"/>
                  <a:t>1/2</a:t>
                </a:r>
                <a:endParaRPr lang="he-IL" sz="1000"/>
              </a:p>
            </p:txBody>
          </p:sp>
          <p:sp>
            <p:nvSpPr>
              <p:cNvPr id="15374" name="TextBox 76"/>
              <p:cNvSpPr txBox="1">
                <a:spLocks noChangeArrowheads="1"/>
              </p:cNvSpPr>
              <p:nvPr/>
            </p:nvSpPr>
            <p:spPr bwMode="auto">
              <a:xfrm>
                <a:off x="4495800" y="4724400"/>
                <a:ext cx="2286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1000"/>
                  <a:t>0</a:t>
                </a:r>
                <a:endParaRPr lang="he-IL" sz="1000"/>
              </a:p>
            </p:txBody>
          </p:sp>
          <p:sp>
            <p:nvSpPr>
              <p:cNvPr id="15375" name="TextBox 76"/>
              <p:cNvSpPr txBox="1">
                <a:spLocks noChangeArrowheads="1"/>
              </p:cNvSpPr>
              <p:nvPr/>
            </p:nvSpPr>
            <p:spPr bwMode="auto">
              <a:xfrm>
                <a:off x="4876800" y="4724400"/>
                <a:ext cx="2286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1000"/>
                  <a:t>0</a:t>
                </a:r>
                <a:endParaRPr lang="he-IL" sz="1000"/>
              </a:p>
            </p:txBody>
          </p:sp>
          <p:sp>
            <p:nvSpPr>
              <p:cNvPr id="15376" name="TextBox 76"/>
              <p:cNvSpPr txBox="1">
                <a:spLocks noChangeArrowheads="1"/>
              </p:cNvSpPr>
              <p:nvPr/>
            </p:nvSpPr>
            <p:spPr bwMode="auto">
              <a:xfrm>
                <a:off x="5181600" y="4724400"/>
                <a:ext cx="2286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1000"/>
                  <a:t>0</a:t>
                </a:r>
                <a:endParaRPr lang="he-IL" sz="1000"/>
              </a:p>
            </p:txBody>
          </p:sp>
        </p:grpSp>
        <p:sp>
          <p:nvSpPr>
            <p:cNvPr id="94" name="Left Brace 93"/>
            <p:cNvSpPr/>
            <p:nvPr/>
          </p:nvSpPr>
          <p:spPr>
            <a:xfrm rot="16200000">
              <a:off x="3581400" y="2514600"/>
              <a:ext cx="381000" cy="22098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Down Arrow 94"/>
            <p:cNvSpPr/>
            <p:nvPr/>
          </p:nvSpPr>
          <p:spPr>
            <a:xfrm>
              <a:off x="3657600" y="3886200"/>
              <a:ext cx="304800" cy="381000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1981200" y="3276600"/>
              <a:ext cx="609600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/>
            <p:cNvSpPr txBox="1"/>
            <p:nvPr/>
          </p:nvSpPr>
          <p:spPr>
            <a:xfrm>
              <a:off x="609600" y="2971800"/>
              <a:ext cx="1295400" cy="646331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Targeted</a:t>
              </a:r>
            </a:p>
            <a:p>
              <a:r>
                <a:rPr lang="en-US" dirty="0" smtClean="0"/>
                <a:t>selection</a:t>
              </a:r>
              <a:endParaRPr lang="en-US" dirty="0"/>
            </a:p>
          </p:txBody>
        </p:sp>
        <p:sp>
          <p:nvSpPr>
            <p:cNvPr id="98" name="TextBox 52"/>
            <p:cNvSpPr txBox="1">
              <a:spLocks noChangeArrowheads="1"/>
            </p:cNvSpPr>
            <p:nvPr/>
          </p:nvSpPr>
          <p:spPr bwMode="auto">
            <a:xfrm>
              <a:off x="5943600" y="3810000"/>
              <a:ext cx="1447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400" dirty="0" smtClean="0"/>
                <a:t>Reconstruct genotypes</a:t>
              </a:r>
              <a:endParaRPr lang="he-IL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4000" dirty="0" smtClean="0">
                <a:latin typeface="Arial" pitchFamily="34" charset="0"/>
                <a:ea typeface="+mn-ea"/>
                <a:cs typeface="Arial" pitchFamily="34" charset="0"/>
              </a:rPr>
              <a:t>Application 1: </a:t>
            </a:r>
            <a:br>
              <a:rPr lang="en-US" sz="4000" dirty="0" smtClean="0"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ea typeface="+mn-ea"/>
                <a:cs typeface="Arial" pitchFamily="34" charset="0"/>
              </a:rPr>
              <a:t>Rare recessive genetic diseases</a:t>
            </a:r>
            <a:r>
              <a:rPr lang="en-US" dirty="0" smtClean="0">
                <a:latin typeface="Book Antiqua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2" name="קבוצה 30"/>
          <p:cNvGrpSpPr>
            <a:grpSpLocks/>
          </p:cNvGrpSpPr>
          <p:nvPr/>
        </p:nvGrpSpPr>
        <p:grpSpPr bwMode="auto">
          <a:xfrm>
            <a:off x="1371600" y="3200400"/>
            <a:ext cx="5715000" cy="1066800"/>
            <a:chOff x="533400" y="2895600"/>
            <a:chExt cx="5715000" cy="1066800"/>
          </a:xfrm>
        </p:grpSpPr>
        <p:sp>
          <p:nvSpPr>
            <p:cNvPr id="11278" name="Text Box 8"/>
            <p:cNvSpPr txBox="1">
              <a:spLocks noChangeArrowheads="1"/>
            </p:cNvSpPr>
            <p:nvPr/>
          </p:nvSpPr>
          <p:spPr bwMode="auto">
            <a:xfrm>
              <a:off x="1295400" y="3352800"/>
              <a:ext cx="990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dirty="0">
                  <a:latin typeface="Calibri" pitchFamily="34" charset="0"/>
                  <a:cs typeface="+mn-cs"/>
                </a:rPr>
                <a:t>Carrier</a:t>
              </a:r>
            </a:p>
          </p:txBody>
        </p:sp>
        <p:sp>
          <p:nvSpPr>
            <p:cNvPr id="8215" name="Line 14"/>
            <p:cNvSpPr>
              <a:spLocks noChangeShapeType="1"/>
            </p:cNvSpPr>
            <p:nvPr/>
          </p:nvSpPr>
          <p:spPr bwMode="auto">
            <a:xfrm>
              <a:off x="2971800" y="3200400"/>
              <a:ext cx="0" cy="76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Line 15"/>
            <p:cNvSpPr>
              <a:spLocks noChangeShapeType="1"/>
            </p:cNvSpPr>
            <p:nvPr/>
          </p:nvSpPr>
          <p:spPr bwMode="auto">
            <a:xfrm>
              <a:off x="3200400" y="3200400"/>
              <a:ext cx="0" cy="76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Rectangle 16"/>
            <p:cNvSpPr>
              <a:spLocks noChangeArrowheads="1"/>
            </p:cNvSpPr>
            <p:nvPr/>
          </p:nvSpPr>
          <p:spPr bwMode="auto">
            <a:xfrm>
              <a:off x="2895600" y="3352800"/>
              <a:ext cx="152400" cy="457200"/>
            </a:xfrm>
            <a:prstGeom prst="rect">
              <a:avLst/>
            </a:prstGeom>
            <a:solidFill>
              <a:srgbClr val="9933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SA">
                <a:latin typeface="Calibri" pitchFamily="34" charset="0"/>
              </a:endParaRPr>
            </a:p>
          </p:txBody>
        </p:sp>
        <p:sp>
          <p:nvSpPr>
            <p:cNvPr id="8218" name="Rectangle 17"/>
            <p:cNvSpPr>
              <a:spLocks noChangeArrowheads="1"/>
            </p:cNvSpPr>
            <p:nvPr/>
          </p:nvSpPr>
          <p:spPr bwMode="auto">
            <a:xfrm>
              <a:off x="3124200" y="3352800"/>
              <a:ext cx="152400" cy="4572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SA">
                <a:latin typeface="Calibri" pitchFamily="34" charset="0"/>
              </a:endParaRPr>
            </a:p>
          </p:txBody>
        </p:sp>
        <p:sp>
          <p:nvSpPr>
            <p:cNvPr id="8219" name="Text Box 26"/>
            <p:cNvSpPr txBox="1">
              <a:spLocks noChangeArrowheads="1"/>
            </p:cNvSpPr>
            <p:nvPr/>
          </p:nvSpPr>
          <p:spPr bwMode="auto">
            <a:xfrm>
              <a:off x="4267200" y="3352800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Healthy!</a:t>
              </a:r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auto">
            <a:xfrm>
              <a:off x="533400" y="2895600"/>
              <a:ext cx="571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6" name="קבוצה 31"/>
          <p:cNvGrpSpPr>
            <a:grpSpLocks/>
          </p:cNvGrpSpPr>
          <p:nvPr/>
        </p:nvGrpSpPr>
        <p:grpSpPr bwMode="auto">
          <a:xfrm>
            <a:off x="1981200" y="1828800"/>
            <a:ext cx="4572000" cy="1219200"/>
            <a:chOff x="1143000" y="1371600"/>
            <a:chExt cx="4572000" cy="1219200"/>
          </a:xfrm>
        </p:grpSpPr>
        <p:sp>
          <p:nvSpPr>
            <p:cNvPr id="8206" name="Text Box 7"/>
            <p:cNvSpPr txBox="1">
              <a:spLocks noChangeArrowheads="1"/>
            </p:cNvSpPr>
            <p:nvPr/>
          </p:nvSpPr>
          <p:spPr bwMode="auto">
            <a:xfrm>
              <a:off x="1143000" y="1981200"/>
              <a:ext cx="990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Normal</a:t>
              </a:r>
            </a:p>
          </p:txBody>
        </p:sp>
        <p:sp>
          <p:nvSpPr>
            <p:cNvPr id="8207" name="Line 10"/>
            <p:cNvSpPr>
              <a:spLocks noChangeShapeType="1"/>
            </p:cNvSpPr>
            <p:nvPr/>
          </p:nvSpPr>
          <p:spPr bwMode="auto">
            <a:xfrm>
              <a:off x="2971800" y="1828800"/>
              <a:ext cx="0" cy="76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11"/>
            <p:cNvSpPr>
              <a:spLocks noChangeShapeType="1"/>
            </p:cNvSpPr>
            <p:nvPr/>
          </p:nvSpPr>
          <p:spPr bwMode="auto">
            <a:xfrm>
              <a:off x="3200400" y="1828800"/>
              <a:ext cx="0" cy="762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Rectangle 12"/>
            <p:cNvSpPr>
              <a:spLocks noChangeArrowheads="1"/>
            </p:cNvSpPr>
            <p:nvPr/>
          </p:nvSpPr>
          <p:spPr bwMode="auto">
            <a:xfrm>
              <a:off x="2895600" y="1981200"/>
              <a:ext cx="152400" cy="457200"/>
            </a:xfrm>
            <a:prstGeom prst="rect">
              <a:avLst/>
            </a:prstGeom>
            <a:solidFill>
              <a:srgbClr val="9933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SA">
                <a:latin typeface="Calibri" pitchFamily="34" charset="0"/>
              </a:endParaRPr>
            </a:p>
          </p:txBody>
        </p:sp>
        <p:sp>
          <p:nvSpPr>
            <p:cNvPr id="8210" name="Rectangle 13"/>
            <p:cNvSpPr>
              <a:spLocks noChangeArrowheads="1"/>
            </p:cNvSpPr>
            <p:nvPr/>
          </p:nvSpPr>
          <p:spPr bwMode="auto">
            <a:xfrm>
              <a:off x="3124200" y="1981200"/>
              <a:ext cx="152400" cy="457200"/>
            </a:xfrm>
            <a:prstGeom prst="rect">
              <a:avLst/>
            </a:prstGeom>
            <a:solidFill>
              <a:srgbClr val="9933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SA">
                <a:latin typeface="Calibri" pitchFamily="34" charset="0"/>
              </a:endParaRPr>
            </a:p>
          </p:txBody>
        </p:sp>
        <p:sp>
          <p:nvSpPr>
            <p:cNvPr id="8211" name="Text Box 25"/>
            <p:cNvSpPr txBox="1">
              <a:spLocks noChangeArrowheads="1"/>
            </p:cNvSpPr>
            <p:nvPr/>
          </p:nvSpPr>
          <p:spPr bwMode="auto">
            <a:xfrm>
              <a:off x="4419600" y="1981200"/>
              <a:ext cx="1066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Healthy</a:t>
              </a:r>
            </a:p>
          </p:txBody>
        </p:sp>
        <p:sp>
          <p:nvSpPr>
            <p:cNvPr id="8212" name="Text Box 31"/>
            <p:cNvSpPr txBox="1">
              <a:spLocks noChangeArrowheads="1"/>
            </p:cNvSpPr>
            <p:nvPr/>
          </p:nvSpPr>
          <p:spPr bwMode="auto">
            <a:xfrm>
              <a:off x="2362200" y="13716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Calibri" pitchFamily="34" charset="0"/>
                </a:rPr>
                <a:t>Genotype</a:t>
              </a:r>
            </a:p>
          </p:txBody>
        </p:sp>
        <p:sp>
          <p:nvSpPr>
            <p:cNvPr id="8213" name="Text Box 32"/>
            <p:cNvSpPr txBox="1">
              <a:spLocks noChangeArrowheads="1"/>
            </p:cNvSpPr>
            <p:nvPr/>
          </p:nvSpPr>
          <p:spPr bwMode="auto">
            <a:xfrm>
              <a:off x="4343400" y="13716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Calibri" pitchFamily="34" charset="0"/>
                </a:rPr>
                <a:t>Phenotype</a:t>
              </a:r>
            </a:p>
          </p:txBody>
        </p:sp>
      </p:grpSp>
      <p:grpSp>
        <p:nvGrpSpPr>
          <p:cNvPr id="4" name="קבוצה 37"/>
          <p:cNvGrpSpPr>
            <a:grpSpLocks/>
          </p:cNvGrpSpPr>
          <p:nvPr/>
        </p:nvGrpSpPr>
        <p:grpSpPr bwMode="auto">
          <a:xfrm>
            <a:off x="1447800" y="4419600"/>
            <a:ext cx="5715000" cy="1066800"/>
            <a:chOff x="1447800" y="5029200"/>
            <a:chExt cx="5715000" cy="1066800"/>
          </a:xfrm>
        </p:grpSpPr>
        <p:sp>
          <p:nvSpPr>
            <p:cNvPr id="8198" name="Line 33"/>
            <p:cNvSpPr>
              <a:spLocks noChangeShapeType="1"/>
            </p:cNvSpPr>
            <p:nvPr/>
          </p:nvSpPr>
          <p:spPr bwMode="auto">
            <a:xfrm>
              <a:off x="1447800" y="5029200"/>
              <a:ext cx="571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2133600" y="5638800"/>
              <a:ext cx="9906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dirty="0">
                  <a:latin typeface="Calibri" pitchFamily="34" charset="0"/>
                  <a:cs typeface="+mn-cs"/>
                </a:rPr>
                <a:t>Affected</a:t>
              </a:r>
            </a:p>
          </p:txBody>
        </p:sp>
        <p:sp>
          <p:nvSpPr>
            <p:cNvPr id="8200" name="Text Box 26"/>
            <p:cNvSpPr txBox="1">
              <a:spLocks noChangeArrowheads="1"/>
            </p:cNvSpPr>
            <p:nvPr/>
          </p:nvSpPr>
          <p:spPr bwMode="auto">
            <a:xfrm>
              <a:off x="5410200" y="5638800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Sick</a:t>
              </a:r>
            </a:p>
          </p:txBody>
        </p:sp>
        <p:grpSp>
          <p:nvGrpSpPr>
            <p:cNvPr id="8201" name="קבוצה 36"/>
            <p:cNvGrpSpPr>
              <a:grpSpLocks/>
            </p:cNvGrpSpPr>
            <p:nvPr/>
          </p:nvGrpSpPr>
          <p:grpSpPr bwMode="auto">
            <a:xfrm>
              <a:off x="3733800" y="5334000"/>
              <a:ext cx="381000" cy="762000"/>
              <a:chOff x="3810000" y="5486400"/>
              <a:chExt cx="381000" cy="762000"/>
            </a:xfrm>
          </p:grpSpPr>
          <p:sp>
            <p:nvSpPr>
              <p:cNvPr id="8202" name="Line 14"/>
              <p:cNvSpPr>
                <a:spLocks noChangeShapeType="1"/>
              </p:cNvSpPr>
              <p:nvPr/>
            </p:nvSpPr>
            <p:spPr bwMode="auto">
              <a:xfrm>
                <a:off x="3886200" y="5486400"/>
                <a:ext cx="0" cy="7620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Line 15"/>
              <p:cNvSpPr>
                <a:spLocks noChangeShapeType="1"/>
              </p:cNvSpPr>
              <p:nvPr/>
            </p:nvSpPr>
            <p:spPr bwMode="auto">
              <a:xfrm>
                <a:off x="4114800" y="5486400"/>
                <a:ext cx="0" cy="7620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Rectangle 17"/>
              <p:cNvSpPr>
                <a:spLocks noChangeArrowheads="1"/>
              </p:cNvSpPr>
              <p:nvPr/>
            </p:nvSpPr>
            <p:spPr bwMode="auto">
              <a:xfrm>
                <a:off x="4038600" y="5638800"/>
                <a:ext cx="152400" cy="457200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SA">
                  <a:latin typeface="Calibri" pitchFamily="34" charset="0"/>
                </a:endParaRPr>
              </a:p>
            </p:txBody>
          </p:sp>
          <p:sp>
            <p:nvSpPr>
              <p:cNvPr id="8205" name="Rectangle 17"/>
              <p:cNvSpPr>
                <a:spLocks noChangeArrowheads="1"/>
              </p:cNvSpPr>
              <p:nvPr/>
            </p:nvSpPr>
            <p:spPr bwMode="auto">
              <a:xfrm>
                <a:off x="3810000" y="5638800"/>
                <a:ext cx="152400" cy="457200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SA">
                  <a:latin typeface="Calibri" pitchFamily="34" charset="0"/>
                </a:endParaRPr>
              </a:p>
            </p:txBody>
          </p:sp>
        </p:grpSp>
      </p:grp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762000" y="571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Identify carriers of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known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deleterious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mutations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6"/>
          <p:cNvSpPr>
            <a:spLocks noChangeArrowheads="1"/>
          </p:cNvSpPr>
          <p:nvPr/>
        </p:nvSpPr>
        <p:spPr bwMode="auto">
          <a:xfrm>
            <a:off x="7299325" y="1304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ar-SA">
              <a:latin typeface="Calibri" pitchFamily="34" charset="0"/>
            </a:endParaRPr>
          </a:p>
        </p:txBody>
      </p:sp>
      <p:sp>
        <p:nvSpPr>
          <p:cNvPr id="9219" name="Text Box 37"/>
          <p:cNvSpPr txBox="1">
            <a:spLocks noChangeArrowheads="1"/>
          </p:cNvSpPr>
          <p:nvPr/>
        </p:nvSpPr>
        <p:spPr bwMode="auto">
          <a:xfrm>
            <a:off x="2808288" y="1587500"/>
            <a:ext cx="1100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>
              <a:latin typeface="Calibri" pitchFamily="34" charset="0"/>
            </a:endParaRPr>
          </a:p>
        </p:txBody>
      </p:sp>
      <p:sp>
        <p:nvSpPr>
          <p:cNvPr id="9220" name="מלבן 2"/>
          <p:cNvSpPr>
            <a:spLocks noChangeArrowheads="1"/>
          </p:cNvSpPr>
          <p:nvPr/>
        </p:nvSpPr>
        <p:spPr bwMode="auto">
          <a:xfrm>
            <a:off x="457200" y="533400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4000"/>
              <a:t>Nationwide carrier screen</a:t>
            </a:r>
            <a:endParaRPr lang="he-IL" sz="4000"/>
          </a:p>
        </p:txBody>
      </p:sp>
      <p:grpSp>
        <p:nvGrpSpPr>
          <p:cNvPr id="9221" name="קבוצה 24"/>
          <p:cNvGrpSpPr>
            <a:grpSpLocks/>
          </p:cNvGrpSpPr>
          <p:nvPr/>
        </p:nvGrpSpPr>
        <p:grpSpPr bwMode="auto">
          <a:xfrm>
            <a:off x="2590800" y="1524000"/>
            <a:ext cx="3713163" cy="4343400"/>
            <a:chOff x="2590800" y="1524000"/>
            <a:chExt cx="3713163" cy="4343400"/>
          </a:xfrm>
        </p:grpSpPr>
        <p:pic>
          <p:nvPicPr>
            <p:cNvPr id="9222" name="Picture 4" descr="File:Autorecessive.sv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90800" y="1524000"/>
              <a:ext cx="3713163" cy="434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אליפסה 8"/>
            <p:cNvSpPr/>
            <p:nvPr/>
          </p:nvSpPr>
          <p:spPr>
            <a:xfrm>
              <a:off x="2800350" y="3695700"/>
              <a:ext cx="152400" cy="152400"/>
            </a:xfrm>
            <a:prstGeom prst="ellipse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2" name="אליפסה 11"/>
            <p:cNvSpPr/>
            <p:nvPr/>
          </p:nvSpPr>
          <p:spPr>
            <a:xfrm>
              <a:off x="3838575" y="3114675"/>
              <a:ext cx="152400" cy="152400"/>
            </a:xfrm>
            <a:prstGeom prst="ellipse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1" name="אליפסה 10"/>
            <p:cNvSpPr/>
            <p:nvPr/>
          </p:nvSpPr>
          <p:spPr>
            <a:xfrm>
              <a:off x="3019425" y="3695700"/>
              <a:ext cx="152400" cy="152400"/>
            </a:xfrm>
            <a:prstGeom prst="ellipse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3" name="אליפסה 12"/>
            <p:cNvSpPr/>
            <p:nvPr/>
          </p:nvSpPr>
          <p:spPr>
            <a:xfrm>
              <a:off x="3771900" y="3695700"/>
              <a:ext cx="152400" cy="152400"/>
            </a:xfrm>
            <a:prstGeom prst="ellipse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4" name="אליפסה 13"/>
            <p:cNvSpPr/>
            <p:nvPr/>
          </p:nvSpPr>
          <p:spPr>
            <a:xfrm>
              <a:off x="4752975" y="3695700"/>
              <a:ext cx="152400" cy="152400"/>
            </a:xfrm>
            <a:prstGeom prst="ellipse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5" name="אליפסה 14"/>
            <p:cNvSpPr/>
            <p:nvPr/>
          </p:nvSpPr>
          <p:spPr>
            <a:xfrm>
              <a:off x="4619625" y="3114675"/>
              <a:ext cx="152400" cy="152400"/>
            </a:xfrm>
            <a:prstGeom prst="ellipse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6" name="אליפסה 15"/>
            <p:cNvSpPr/>
            <p:nvPr/>
          </p:nvSpPr>
          <p:spPr>
            <a:xfrm>
              <a:off x="3990975" y="369570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8" name="אליפסה 17"/>
            <p:cNvSpPr/>
            <p:nvPr/>
          </p:nvSpPr>
          <p:spPr>
            <a:xfrm>
              <a:off x="4057650" y="31146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9" name="אליפסה 18"/>
            <p:cNvSpPr/>
            <p:nvPr/>
          </p:nvSpPr>
          <p:spPr>
            <a:xfrm>
              <a:off x="4835525" y="3114675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22" name="אליפסה 21"/>
            <p:cNvSpPr/>
            <p:nvPr/>
          </p:nvSpPr>
          <p:spPr>
            <a:xfrm>
              <a:off x="4972050" y="370205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23" name="אליפסה 22"/>
            <p:cNvSpPr/>
            <p:nvPr/>
          </p:nvSpPr>
          <p:spPr>
            <a:xfrm>
              <a:off x="5724525" y="370205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24" name="אליפסה 23"/>
            <p:cNvSpPr/>
            <p:nvPr/>
          </p:nvSpPr>
          <p:spPr>
            <a:xfrm>
              <a:off x="5943600" y="3702050"/>
              <a:ext cx="152400" cy="1524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51"/>
          <p:cNvGraphicFramePr>
            <a:graphicFrameLocks/>
          </p:cNvGraphicFramePr>
          <p:nvPr/>
        </p:nvGraphicFramePr>
        <p:xfrm>
          <a:off x="1752600" y="1905000"/>
          <a:ext cx="3378200" cy="3870960"/>
        </p:xfrm>
        <a:graphic>
          <a:graphicData uri="http://schemas.openxmlformats.org/drawingml/2006/table">
            <a:tbl>
              <a:tblPr/>
              <a:tblGrid>
                <a:gridCol w="2400300"/>
                <a:gridCol w="977900"/>
              </a:tblGrid>
              <a:tr h="4907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Genetic Disorder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Carrier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Tay-Sachs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Cystic Fibrosis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Familial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Dysautonomia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80" charset="-128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Usher Syndrome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Canavan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80" charset="-128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Glycogen Storage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Fanconi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 Anemia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Niemann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-Pick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Mucolipidosis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 type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Bloom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Nemaline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Myopathay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80" charset="-128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80" charset="-128"/>
                          <a:cs typeface="+mn-cs"/>
                        </a:rPr>
                        <a:t>1:108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3" name="מלבן 2"/>
          <p:cNvSpPr>
            <a:spLocks noChangeArrowheads="1"/>
          </p:cNvSpPr>
          <p:nvPr/>
        </p:nvSpPr>
        <p:spPr bwMode="auto">
          <a:xfrm>
            <a:off x="457200" y="533400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4000"/>
              <a:t>Large scale carrier screen</a:t>
            </a:r>
            <a:endParaRPr lang="he-IL" sz="4000"/>
          </a:p>
        </p:txBody>
      </p:sp>
      <p:sp>
        <p:nvSpPr>
          <p:cNvPr id="10284" name="TextBox 7"/>
          <p:cNvSpPr txBox="1">
            <a:spLocks noChangeArrowheads="1"/>
          </p:cNvSpPr>
          <p:nvPr/>
        </p:nvSpPr>
        <p:spPr bwMode="auto">
          <a:xfrm>
            <a:off x="1752600" y="5867400"/>
            <a:ext cx="2743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000"/>
              <a:t>(rates vary across ethnic groups)</a:t>
            </a:r>
            <a:endParaRPr lang="he-IL" sz="1000"/>
          </a:p>
        </p:txBody>
      </p:sp>
      <p:pic>
        <p:nvPicPr>
          <p:cNvPr id="10285" name="Picture 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95600"/>
            <a:ext cx="838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אליפסה 5"/>
          <p:cNvSpPr/>
          <p:nvPr/>
        </p:nvSpPr>
        <p:spPr>
          <a:xfrm>
            <a:off x="838200" y="4524375"/>
            <a:ext cx="152400" cy="152400"/>
          </a:xfrm>
          <a:prstGeom prst="ellipse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1057275" y="4524375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לבן 2"/>
          <p:cNvSpPr>
            <a:spLocks noChangeArrowheads="1"/>
          </p:cNvSpPr>
          <p:nvPr/>
        </p:nvSpPr>
        <p:spPr bwMode="auto">
          <a:xfrm>
            <a:off x="381000" y="228600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4000"/>
              <a:t>Specific mutations - notation</a:t>
            </a:r>
            <a:endParaRPr lang="he-IL" sz="4000"/>
          </a:p>
        </p:txBody>
      </p:sp>
      <p:grpSp>
        <p:nvGrpSpPr>
          <p:cNvPr id="2" name="קבוצה 62"/>
          <p:cNvGrpSpPr>
            <a:grpSpLocks/>
          </p:cNvGrpSpPr>
          <p:nvPr/>
        </p:nvGrpSpPr>
        <p:grpSpPr bwMode="auto">
          <a:xfrm>
            <a:off x="5262563" y="1524000"/>
            <a:ext cx="2625725" cy="2133600"/>
            <a:chOff x="5263145" y="1524000"/>
            <a:chExt cx="2625725" cy="2133600"/>
          </a:xfrm>
        </p:grpSpPr>
        <p:sp>
          <p:nvSpPr>
            <p:cNvPr id="35" name="מלבן 34"/>
            <p:cNvSpPr/>
            <p:nvPr/>
          </p:nvSpPr>
          <p:spPr>
            <a:xfrm>
              <a:off x="5263145" y="1524000"/>
              <a:ext cx="228600" cy="2133600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14382" name="מלבן 36"/>
            <p:cNvSpPr>
              <a:spLocks noChangeArrowheads="1"/>
            </p:cNvSpPr>
            <p:nvPr/>
          </p:nvSpPr>
          <p:spPr bwMode="auto">
            <a:xfrm>
              <a:off x="7396745" y="1548844"/>
              <a:ext cx="4921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/>
              <a:r>
                <a:rPr lang="en-US"/>
                <a:t>“A”</a:t>
              </a:r>
              <a:endParaRPr lang="he-IL"/>
            </a:p>
          </p:txBody>
        </p:sp>
        <p:sp>
          <p:nvSpPr>
            <p:cNvPr id="14383" name="מלבן 37"/>
            <p:cNvSpPr>
              <a:spLocks noChangeArrowheads="1"/>
            </p:cNvSpPr>
            <p:nvPr/>
          </p:nvSpPr>
          <p:spPr bwMode="auto">
            <a:xfrm>
              <a:off x="7396745" y="2362200"/>
              <a:ext cx="4921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/>
              <a:r>
                <a:rPr lang="en-US"/>
                <a:t>“B”</a:t>
              </a:r>
              <a:endParaRPr lang="he-IL"/>
            </a:p>
          </p:txBody>
        </p:sp>
        <p:sp>
          <p:nvSpPr>
            <p:cNvPr id="14384" name="מלבן 38"/>
            <p:cNvSpPr>
              <a:spLocks noChangeArrowheads="1"/>
            </p:cNvSpPr>
            <p:nvPr/>
          </p:nvSpPr>
          <p:spPr bwMode="auto">
            <a:xfrm>
              <a:off x="7396745" y="3276600"/>
              <a:ext cx="4921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/>
              <a:r>
                <a:rPr lang="en-US"/>
                <a:t>“B”</a:t>
              </a:r>
              <a:endParaRPr lang="he-IL"/>
            </a:p>
          </p:txBody>
        </p:sp>
      </p:grpSp>
      <p:grpSp>
        <p:nvGrpSpPr>
          <p:cNvPr id="14340" name="קבוצה 59"/>
          <p:cNvGrpSpPr>
            <a:grpSpLocks/>
          </p:cNvGrpSpPr>
          <p:nvPr/>
        </p:nvGrpSpPr>
        <p:grpSpPr bwMode="auto">
          <a:xfrm>
            <a:off x="152400" y="1371600"/>
            <a:ext cx="6634163" cy="762000"/>
            <a:chOff x="152400" y="1371600"/>
            <a:chExt cx="6634745" cy="762000"/>
          </a:xfrm>
        </p:grpSpPr>
        <p:sp>
          <p:nvSpPr>
            <p:cNvPr id="14376" name="מלבן 5"/>
            <p:cNvSpPr>
              <a:spLocks noChangeArrowheads="1"/>
            </p:cNvSpPr>
            <p:nvPr/>
          </p:nvSpPr>
          <p:spPr bwMode="auto">
            <a:xfrm>
              <a:off x="152400" y="1549400"/>
              <a:ext cx="4572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Reference genome</a:t>
              </a:r>
            </a:p>
          </p:txBody>
        </p:sp>
        <p:sp>
          <p:nvSpPr>
            <p:cNvPr id="14377" name="מלבן 19"/>
            <p:cNvSpPr>
              <a:spLocks noChangeArrowheads="1"/>
            </p:cNvSpPr>
            <p:nvPr/>
          </p:nvSpPr>
          <p:spPr bwMode="auto">
            <a:xfrm>
              <a:off x="4653545" y="1548844"/>
              <a:ext cx="19034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/>
              <a:r>
                <a:rPr lang="en-US"/>
                <a:t>…AGCGTTCT…</a:t>
              </a:r>
              <a:endParaRPr lang="he-IL"/>
            </a:p>
          </p:txBody>
        </p:sp>
        <p:grpSp>
          <p:nvGrpSpPr>
            <p:cNvPr id="14378" name="קבוצה 35"/>
            <p:cNvGrpSpPr>
              <a:grpSpLocks/>
            </p:cNvGrpSpPr>
            <p:nvPr/>
          </p:nvGrpSpPr>
          <p:grpSpPr bwMode="auto">
            <a:xfrm>
              <a:off x="6634745" y="1371600"/>
              <a:ext cx="152400" cy="762000"/>
              <a:chOff x="3962400" y="2286000"/>
              <a:chExt cx="152400" cy="762000"/>
            </a:xfrm>
          </p:grpSpPr>
          <p:sp>
            <p:nvSpPr>
              <p:cNvPr id="14379" name="Line 11"/>
              <p:cNvSpPr>
                <a:spLocks noChangeShapeType="1"/>
              </p:cNvSpPr>
              <p:nvPr/>
            </p:nvSpPr>
            <p:spPr bwMode="auto">
              <a:xfrm>
                <a:off x="4038600" y="2286000"/>
                <a:ext cx="0" cy="7620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0" name="Rectangle 13"/>
              <p:cNvSpPr>
                <a:spLocks noChangeArrowheads="1"/>
              </p:cNvSpPr>
              <p:nvPr/>
            </p:nvSpPr>
            <p:spPr bwMode="auto">
              <a:xfrm>
                <a:off x="3962400" y="2438400"/>
                <a:ext cx="152400" cy="457200"/>
              </a:xfrm>
              <a:prstGeom prst="rect">
                <a:avLst/>
              </a:prstGeom>
              <a:solidFill>
                <a:srgbClr val="9933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SA">
                  <a:latin typeface="Calibri" pitchFamily="34" charset="0"/>
                </a:endParaRPr>
              </a:p>
            </p:txBody>
          </p:sp>
        </p:grpSp>
      </p:grpSp>
      <p:grpSp>
        <p:nvGrpSpPr>
          <p:cNvPr id="5" name="קבוצה 60"/>
          <p:cNvGrpSpPr>
            <a:grpSpLocks/>
          </p:cNvGrpSpPr>
          <p:nvPr/>
        </p:nvGrpSpPr>
        <p:grpSpPr bwMode="auto">
          <a:xfrm>
            <a:off x="147638" y="2209800"/>
            <a:ext cx="6638925" cy="762000"/>
            <a:chOff x="147055" y="2209800"/>
            <a:chExt cx="6640090" cy="762000"/>
          </a:xfrm>
        </p:grpSpPr>
        <p:grpSp>
          <p:nvGrpSpPr>
            <p:cNvPr id="14371" name="קבוצה 18"/>
            <p:cNvGrpSpPr>
              <a:grpSpLocks/>
            </p:cNvGrpSpPr>
            <p:nvPr/>
          </p:nvGrpSpPr>
          <p:grpSpPr bwMode="auto">
            <a:xfrm>
              <a:off x="6634745" y="2209800"/>
              <a:ext cx="152400" cy="762000"/>
              <a:chOff x="3276600" y="3810000"/>
              <a:chExt cx="152400" cy="762000"/>
            </a:xfrm>
          </p:grpSpPr>
          <p:sp>
            <p:nvSpPr>
              <p:cNvPr id="14374" name="Line 15"/>
              <p:cNvSpPr>
                <a:spLocks noChangeShapeType="1"/>
              </p:cNvSpPr>
              <p:nvPr/>
            </p:nvSpPr>
            <p:spPr bwMode="auto">
              <a:xfrm>
                <a:off x="3352800" y="3810000"/>
                <a:ext cx="0" cy="7620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5" name="Rectangle 17"/>
              <p:cNvSpPr>
                <a:spLocks noChangeArrowheads="1"/>
              </p:cNvSpPr>
              <p:nvPr/>
            </p:nvSpPr>
            <p:spPr bwMode="auto">
              <a:xfrm>
                <a:off x="3276600" y="3962400"/>
                <a:ext cx="152400" cy="457200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SA">
                  <a:latin typeface="Calibri" pitchFamily="34" charset="0"/>
                </a:endParaRPr>
              </a:p>
            </p:txBody>
          </p:sp>
        </p:grpSp>
        <p:sp>
          <p:nvSpPr>
            <p:cNvPr id="14372" name="מלבן 32"/>
            <p:cNvSpPr>
              <a:spLocks noChangeArrowheads="1"/>
            </p:cNvSpPr>
            <p:nvPr/>
          </p:nvSpPr>
          <p:spPr bwMode="auto">
            <a:xfrm>
              <a:off x="4648200" y="2362200"/>
              <a:ext cx="19288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/>
              <a:r>
                <a:rPr lang="en-US"/>
                <a:t>…AG</a:t>
              </a:r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/>
                <a:t>GTTCT…</a:t>
              </a:r>
              <a:endParaRPr lang="he-IL"/>
            </a:p>
          </p:txBody>
        </p:sp>
        <p:sp>
          <p:nvSpPr>
            <p:cNvPr id="14373" name="מלבן 5"/>
            <p:cNvSpPr>
              <a:spLocks noChangeArrowheads="1"/>
            </p:cNvSpPr>
            <p:nvPr/>
          </p:nvSpPr>
          <p:spPr bwMode="auto">
            <a:xfrm>
              <a:off x="147055" y="2362756"/>
              <a:ext cx="4343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Single-nucleotide polymorphism (SNPs)</a:t>
              </a:r>
            </a:p>
          </p:txBody>
        </p:sp>
      </p:grpSp>
      <p:grpSp>
        <p:nvGrpSpPr>
          <p:cNvPr id="7" name="קבוצה 61"/>
          <p:cNvGrpSpPr>
            <a:grpSpLocks/>
          </p:cNvGrpSpPr>
          <p:nvPr/>
        </p:nvGrpSpPr>
        <p:grpSpPr bwMode="auto">
          <a:xfrm>
            <a:off x="152400" y="3048000"/>
            <a:ext cx="6634163" cy="762000"/>
            <a:chOff x="152400" y="3048000"/>
            <a:chExt cx="6634745" cy="762000"/>
          </a:xfrm>
        </p:grpSpPr>
        <p:sp>
          <p:nvSpPr>
            <p:cNvPr id="14366" name="מלבן 22"/>
            <p:cNvSpPr>
              <a:spLocks noChangeArrowheads="1"/>
            </p:cNvSpPr>
            <p:nvPr/>
          </p:nvSpPr>
          <p:spPr bwMode="auto">
            <a:xfrm>
              <a:off x="4653545" y="3276600"/>
              <a:ext cx="151765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/>
              <a:r>
                <a:rPr lang="en-US"/>
                <a:t>…AGGTTCT</a:t>
              </a:r>
              <a:endParaRPr lang="he-IL"/>
            </a:p>
          </p:txBody>
        </p:sp>
        <p:grpSp>
          <p:nvGrpSpPr>
            <p:cNvPr id="14367" name="קבוצה 25"/>
            <p:cNvGrpSpPr>
              <a:grpSpLocks/>
            </p:cNvGrpSpPr>
            <p:nvPr/>
          </p:nvGrpSpPr>
          <p:grpSpPr bwMode="auto">
            <a:xfrm>
              <a:off x="6634745" y="3048000"/>
              <a:ext cx="152400" cy="762000"/>
              <a:chOff x="3276600" y="3810000"/>
              <a:chExt cx="152400" cy="762000"/>
            </a:xfrm>
          </p:grpSpPr>
          <p:sp>
            <p:nvSpPr>
              <p:cNvPr id="14369" name="Line 15"/>
              <p:cNvSpPr>
                <a:spLocks noChangeShapeType="1"/>
              </p:cNvSpPr>
              <p:nvPr/>
            </p:nvSpPr>
            <p:spPr bwMode="auto">
              <a:xfrm>
                <a:off x="3352800" y="3810000"/>
                <a:ext cx="0" cy="7620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0" name="Rectangle 17"/>
              <p:cNvSpPr>
                <a:spLocks noChangeArrowheads="1"/>
              </p:cNvSpPr>
              <p:nvPr/>
            </p:nvSpPr>
            <p:spPr bwMode="auto">
              <a:xfrm>
                <a:off x="3276600" y="3962400"/>
                <a:ext cx="152400" cy="457200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SA">
                  <a:latin typeface="Calibri" pitchFamily="34" charset="0"/>
                </a:endParaRPr>
              </a:p>
            </p:txBody>
          </p:sp>
        </p:grpSp>
        <p:sp>
          <p:nvSpPr>
            <p:cNvPr id="14368" name="מלבן 5"/>
            <p:cNvSpPr>
              <a:spLocks noChangeArrowheads="1"/>
            </p:cNvSpPr>
            <p:nvPr/>
          </p:nvSpPr>
          <p:spPr bwMode="auto">
            <a:xfrm>
              <a:off x="152400" y="3277156"/>
              <a:ext cx="3124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/>
                <a:t>Insertions/Deletions (InDels)</a:t>
              </a:r>
            </a:p>
          </p:txBody>
        </p:sp>
      </p:grpSp>
      <p:grpSp>
        <p:nvGrpSpPr>
          <p:cNvPr id="9" name="קבוצה 56"/>
          <p:cNvGrpSpPr>
            <a:grpSpLocks/>
          </p:cNvGrpSpPr>
          <p:nvPr/>
        </p:nvGrpSpPr>
        <p:grpSpPr bwMode="auto">
          <a:xfrm>
            <a:off x="152400" y="4191000"/>
            <a:ext cx="9220200" cy="2149864"/>
            <a:chOff x="152400" y="4191000"/>
            <a:chExt cx="9220200" cy="2149860"/>
          </a:xfrm>
        </p:grpSpPr>
        <p:grpSp>
          <p:nvGrpSpPr>
            <p:cNvPr id="14344" name="קבוצה 55"/>
            <p:cNvGrpSpPr>
              <a:grpSpLocks/>
            </p:cNvGrpSpPr>
            <p:nvPr/>
          </p:nvGrpSpPr>
          <p:grpSpPr bwMode="auto">
            <a:xfrm>
              <a:off x="152400" y="4191000"/>
              <a:ext cx="8915400" cy="1524000"/>
              <a:chOff x="152400" y="4191000"/>
              <a:chExt cx="8915400" cy="1524000"/>
            </a:xfrm>
          </p:grpSpPr>
          <p:grpSp>
            <p:nvGrpSpPr>
              <p:cNvPr id="14349" name="קבוצה 51"/>
              <p:cNvGrpSpPr>
                <a:grpSpLocks/>
              </p:cNvGrpSpPr>
              <p:nvPr/>
            </p:nvGrpSpPr>
            <p:grpSpPr bwMode="auto">
              <a:xfrm>
                <a:off x="152400" y="4419600"/>
                <a:ext cx="6324600" cy="1295400"/>
                <a:chOff x="152400" y="4419600"/>
                <a:chExt cx="6324600" cy="1295400"/>
              </a:xfrm>
            </p:grpSpPr>
            <p:sp>
              <p:nvSpPr>
                <p:cNvPr id="14351" name="מלבן 3"/>
                <p:cNvSpPr>
                  <a:spLocks noChangeArrowheads="1"/>
                </p:cNvSpPr>
                <p:nvPr/>
              </p:nvSpPr>
              <p:spPr bwMode="auto">
                <a:xfrm>
                  <a:off x="152400" y="4419600"/>
                  <a:ext cx="6324600" cy="369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 rtl="0"/>
                  <a:r>
                    <a:rPr lang="en-US"/>
                    <a:t>Carrier test screen: Amplify a sample of DNA and then test</a:t>
                  </a:r>
                  <a:endParaRPr lang="he-IL"/>
                </a:p>
              </p:txBody>
            </p:sp>
            <p:grpSp>
              <p:nvGrpSpPr>
                <p:cNvPr id="14352" name="קבוצה 57"/>
                <p:cNvGrpSpPr>
                  <a:grpSpLocks/>
                </p:cNvGrpSpPr>
                <p:nvPr/>
              </p:nvGrpSpPr>
              <p:grpSpPr bwMode="auto">
                <a:xfrm>
                  <a:off x="3276600" y="4953000"/>
                  <a:ext cx="381000" cy="762000"/>
                  <a:chOff x="3886200" y="4038600"/>
                  <a:chExt cx="381000" cy="762000"/>
                </a:xfrm>
              </p:grpSpPr>
              <p:sp>
                <p:nvSpPr>
                  <p:cNvPr id="14362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4191000" y="4038600"/>
                    <a:ext cx="0" cy="76200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63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4114800" y="4191000"/>
                    <a:ext cx="152400" cy="457200"/>
                  </a:xfrm>
                  <a:prstGeom prst="rect">
                    <a:avLst/>
                  </a:prstGeom>
                  <a:solidFill>
                    <a:srgbClr val="9933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SA">
                      <a:latin typeface="Calibri" pitchFamily="34" charset="0"/>
                    </a:endParaRPr>
                  </a:p>
                </p:txBody>
              </p:sp>
              <p:sp>
                <p:nvSpPr>
                  <p:cNvPr id="14364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962400" y="4038600"/>
                    <a:ext cx="0" cy="76200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65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3886200" y="4191000"/>
                    <a:ext cx="152400" cy="457200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SA">
                      <a:latin typeface="Calibri" pitchFamily="34" charset="0"/>
                    </a:endParaRPr>
                  </a:p>
                </p:txBody>
              </p:sp>
            </p:grpSp>
            <p:sp>
              <p:nvSpPr>
                <p:cNvPr id="14353" name="מלבן 58"/>
                <p:cNvSpPr>
                  <a:spLocks noChangeArrowheads="1"/>
                </p:cNvSpPr>
                <p:nvPr/>
              </p:nvSpPr>
              <p:spPr bwMode="auto">
                <a:xfrm>
                  <a:off x="1447800" y="5105400"/>
                  <a:ext cx="646113" cy="369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 rtl="0"/>
                  <a:r>
                    <a:rPr lang="en-US"/>
                    <a:t>“AA”</a:t>
                  </a:r>
                  <a:endParaRPr lang="he-IL"/>
                </a:p>
              </p:txBody>
            </p:sp>
            <p:sp>
              <p:nvSpPr>
                <p:cNvPr id="14354" name="מלבן 59"/>
                <p:cNvSpPr>
                  <a:spLocks noChangeArrowheads="1"/>
                </p:cNvSpPr>
                <p:nvPr/>
              </p:nvSpPr>
              <p:spPr bwMode="auto">
                <a:xfrm>
                  <a:off x="4038600" y="5181600"/>
                  <a:ext cx="646113" cy="369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 rtl="0"/>
                  <a:r>
                    <a:rPr lang="en-US"/>
                    <a:t>“AB”</a:t>
                  </a:r>
                  <a:endParaRPr lang="he-IL"/>
                </a:p>
              </p:txBody>
            </p:sp>
            <p:grpSp>
              <p:nvGrpSpPr>
                <p:cNvPr id="14355" name="קבוצה 42"/>
                <p:cNvGrpSpPr>
                  <a:grpSpLocks/>
                </p:cNvGrpSpPr>
                <p:nvPr/>
              </p:nvGrpSpPr>
              <p:grpSpPr bwMode="auto">
                <a:xfrm>
                  <a:off x="685800" y="4953000"/>
                  <a:ext cx="381000" cy="762000"/>
                  <a:chOff x="228600" y="4953000"/>
                  <a:chExt cx="381000" cy="762000"/>
                </a:xfrm>
              </p:grpSpPr>
              <p:grpSp>
                <p:nvGrpSpPr>
                  <p:cNvPr id="14356" name="קבוצה 38"/>
                  <p:cNvGrpSpPr>
                    <a:grpSpLocks/>
                  </p:cNvGrpSpPr>
                  <p:nvPr/>
                </p:nvGrpSpPr>
                <p:grpSpPr bwMode="auto">
                  <a:xfrm>
                    <a:off x="457200" y="4953000"/>
                    <a:ext cx="152400" cy="762000"/>
                    <a:chOff x="457200" y="4953000"/>
                    <a:chExt cx="152400" cy="762000"/>
                  </a:xfrm>
                </p:grpSpPr>
                <p:sp>
                  <p:nvSpPr>
                    <p:cNvPr id="14360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33400" y="4953000"/>
                      <a:ext cx="0" cy="76200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61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7200" y="5105400"/>
                      <a:ext cx="152400" cy="457200"/>
                    </a:xfrm>
                    <a:prstGeom prst="rect">
                      <a:avLst/>
                    </a:prstGeom>
                    <a:solidFill>
                      <a:srgbClr val="9933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SA">
                        <a:latin typeface="Calibri" pitchFamily="34" charset="0"/>
                      </a:endParaRPr>
                    </a:p>
                  </p:txBody>
                </p:sp>
              </p:grpSp>
              <p:grpSp>
                <p:nvGrpSpPr>
                  <p:cNvPr id="14357" name="קבוצה 39"/>
                  <p:cNvGrpSpPr>
                    <a:grpSpLocks/>
                  </p:cNvGrpSpPr>
                  <p:nvPr/>
                </p:nvGrpSpPr>
                <p:grpSpPr bwMode="auto">
                  <a:xfrm>
                    <a:off x="228600" y="4953000"/>
                    <a:ext cx="152400" cy="762000"/>
                    <a:chOff x="457200" y="4953000"/>
                    <a:chExt cx="152400" cy="762000"/>
                  </a:xfrm>
                </p:grpSpPr>
                <p:sp>
                  <p:nvSpPr>
                    <p:cNvPr id="14358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33400" y="4953000"/>
                      <a:ext cx="0" cy="76200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59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7200" y="5105400"/>
                      <a:ext cx="152400" cy="457200"/>
                    </a:xfrm>
                    <a:prstGeom prst="rect">
                      <a:avLst/>
                    </a:prstGeom>
                    <a:solidFill>
                      <a:srgbClr val="9933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SA">
                        <a:latin typeface="Calibri" pitchFamily="34" charset="0"/>
                      </a:endParaRPr>
                    </a:p>
                  </p:txBody>
                </p:sp>
              </p:grpSp>
            </p:grpSp>
          </p:grpSp>
          <p:cxnSp>
            <p:nvCxnSpPr>
              <p:cNvPr id="54" name="מחבר ישר 53"/>
              <p:cNvCxnSpPr/>
              <p:nvPr/>
            </p:nvCxnSpPr>
            <p:spPr>
              <a:xfrm>
                <a:off x="152400" y="4191000"/>
                <a:ext cx="8915400" cy="158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345" name="קבוצה 71"/>
            <p:cNvGrpSpPr>
              <a:grpSpLocks/>
            </p:cNvGrpSpPr>
            <p:nvPr/>
          </p:nvGrpSpPr>
          <p:grpSpPr bwMode="auto">
            <a:xfrm>
              <a:off x="762000" y="5943594"/>
              <a:ext cx="8610600" cy="397266"/>
              <a:chOff x="2133600" y="4620253"/>
              <a:chExt cx="8610600" cy="397462"/>
            </a:xfrm>
          </p:grpSpPr>
          <p:sp>
            <p:nvSpPr>
              <p:cNvPr id="14346" name="TextBox 77"/>
              <p:cNvSpPr txBox="1">
                <a:spLocks noChangeArrowheads="1"/>
              </p:cNvSpPr>
              <p:nvPr/>
            </p:nvSpPr>
            <p:spPr bwMode="auto">
              <a:xfrm>
                <a:off x="5943600" y="4648202"/>
                <a:ext cx="4800600" cy="369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l" rtl="0"/>
                <a:r>
                  <a:rPr lang="en-US" b="1" dirty="0">
                    <a:solidFill>
                      <a:srgbClr val="FF0000"/>
                    </a:solidFill>
                  </a:rPr>
                  <a:t>fraction</a:t>
                </a:r>
                <a:r>
                  <a:rPr lang="en-US" dirty="0"/>
                  <a:t> of  B’s out of tested alleles</a:t>
                </a:r>
                <a:endParaRPr lang="he-IL" dirty="0"/>
              </a:p>
            </p:txBody>
          </p:sp>
          <p:sp>
            <p:nvSpPr>
              <p:cNvPr id="14347" name="TextBox 76"/>
              <p:cNvSpPr txBox="1">
                <a:spLocks noChangeArrowheads="1"/>
              </p:cNvSpPr>
              <p:nvPr/>
            </p:nvSpPr>
            <p:spPr bwMode="auto">
              <a:xfrm>
                <a:off x="4648200" y="4648200"/>
                <a:ext cx="381000" cy="2460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en-US" sz="1000"/>
                  <a:t>1/2</a:t>
                </a:r>
                <a:endParaRPr lang="he-IL" sz="1000"/>
              </a:p>
            </p:txBody>
          </p:sp>
          <p:sp>
            <p:nvSpPr>
              <p:cNvPr id="14348" name="TextBox 76"/>
              <p:cNvSpPr txBox="1">
                <a:spLocks noChangeArrowheads="1"/>
              </p:cNvSpPr>
              <p:nvPr/>
            </p:nvSpPr>
            <p:spPr bwMode="auto">
              <a:xfrm>
                <a:off x="2133600" y="4620253"/>
                <a:ext cx="22860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1000"/>
                  <a:t>0</a:t>
                </a:r>
                <a:endParaRPr lang="he-IL" sz="1000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לבן 2"/>
          <p:cNvSpPr>
            <a:spLocks noChangeArrowheads="1"/>
          </p:cNvSpPr>
          <p:nvPr/>
        </p:nvSpPr>
        <p:spPr bwMode="auto">
          <a:xfrm>
            <a:off x="381000" y="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3600" dirty="0" smtClean="0"/>
              <a:t>Application 2:</a:t>
            </a:r>
          </a:p>
          <a:p>
            <a:pPr algn="ctr" rtl="0"/>
            <a:r>
              <a:rPr lang="en-US" sz="3600" dirty="0" smtClean="0"/>
              <a:t> Genome Wide Association Studies</a:t>
            </a:r>
            <a:endParaRPr lang="he-IL" sz="3600" dirty="0"/>
          </a:p>
        </p:txBody>
      </p:sp>
      <p:pic>
        <p:nvPicPr>
          <p:cNvPr id="11302" name="Picture 38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14400" y="1640766"/>
            <a:ext cx="290967" cy="71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04" name="Picture 40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46996" y="1600200"/>
            <a:ext cx="247322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05" name="Picture 41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06512" y="1796271"/>
            <a:ext cx="218225" cy="56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06" name="Picture 42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348891" y="1627244"/>
            <a:ext cx="225500" cy="73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08" name="Picture 44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90806" y="1917970"/>
            <a:ext cx="341886" cy="439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09" name="Picture 45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342463" y="1647527"/>
            <a:ext cx="334612" cy="70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10" name="Picture 46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07685" y="1627244"/>
            <a:ext cx="305515" cy="73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קבוצה 47"/>
          <p:cNvGrpSpPr>
            <a:grpSpLocks/>
          </p:cNvGrpSpPr>
          <p:nvPr/>
        </p:nvGrpSpPr>
        <p:grpSpPr bwMode="auto">
          <a:xfrm>
            <a:off x="990600" y="2514600"/>
            <a:ext cx="2871788" cy="696913"/>
            <a:chOff x="419100" y="2209800"/>
            <a:chExt cx="2871788" cy="696913"/>
          </a:xfrm>
        </p:grpSpPr>
        <p:cxnSp>
          <p:nvCxnSpPr>
            <p:cNvPr id="50" name="מחבר חץ ישר 49"/>
            <p:cNvCxnSpPr/>
            <p:nvPr/>
          </p:nvCxnSpPr>
          <p:spPr>
            <a:xfrm rot="5400000">
              <a:off x="34845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מחבר חץ ישר 53"/>
            <p:cNvCxnSpPr/>
            <p:nvPr/>
          </p:nvCxnSpPr>
          <p:spPr>
            <a:xfrm rot="5400000">
              <a:off x="696913" y="2317750"/>
              <a:ext cx="215900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5403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19100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04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68350" y="2481263"/>
              <a:ext cx="71438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05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120775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06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473200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07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819275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08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171700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09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517775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10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867025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411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217863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2" name="מחבר חץ ישר 101"/>
            <p:cNvCxnSpPr/>
            <p:nvPr/>
          </p:nvCxnSpPr>
          <p:spPr>
            <a:xfrm rot="5400000">
              <a:off x="105330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מחבר חץ ישר 102"/>
            <p:cNvCxnSpPr/>
            <p:nvPr/>
          </p:nvCxnSpPr>
          <p:spPr>
            <a:xfrm rot="5400000">
              <a:off x="140255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מחבר חץ ישר 103"/>
            <p:cNvCxnSpPr/>
            <p:nvPr/>
          </p:nvCxnSpPr>
          <p:spPr>
            <a:xfrm rot="5400000">
              <a:off x="175180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מחבר חץ ישר 104"/>
            <p:cNvCxnSpPr/>
            <p:nvPr/>
          </p:nvCxnSpPr>
          <p:spPr>
            <a:xfrm rot="5400000">
              <a:off x="210105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מחבר חץ ישר 105"/>
            <p:cNvCxnSpPr/>
            <p:nvPr/>
          </p:nvCxnSpPr>
          <p:spPr>
            <a:xfrm rot="5400000">
              <a:off x="245030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מחבר חץ ישר 106"/>
            <p:cNvCxnSpPr/>
            <p:nvPr/>
          </p:nvCxnSpPr>
          <p:spPr>
            <a:xfrm rot="5400000">
              <a:off x="279955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מחבר חץ ישר 107"/>
            <p:cNvCxnSpPr/>
            <p:nvPr/>
          </p:nvCxnSpPr>
          <p:spPr>
            <a:xfrm rot="5400000">
              <a:off x="314880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400" name="TextBox 52"/>
          <p:cNvSpPr txBox="1">
            <a:spLocks noChangeArrowheads="1"/>
          </p:cNvSpPr>
          <p:nvPr/>
        </p:nvSpPr>
        <p:spPr bwMode="auto">
          <a:xfrm>
            <a:off x="7620000" y="2895600"/>
            <a:ext cx="1752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200" dirty="0"/>
              <a:t>collect DNA samples</a:t>
            </a:r>
            <a:endParaRPr lang="he-IL" sz="1200" dirty="0"/>
          </a:p>
        </p:txBody>
      </p:sp>
      <p:grpSp>
        <p:nvGrpSpPr>
          <p:cNvPr id="3" name="קבוצה 72"/>
          <p:cNvGrpSpPr>
            <a:grpSpLocks/>
          </p:cNvGrpSpPr>
          <p:nvPr/>
        </p:nvGrpSpPr>
        <p:grpSpPr bwMode="auto">
          <a:xfrm>
            <a:off x="4495800" y="3352800"/>
            <a:ext cx="3200400" cy="246222"/>
            <a:chOff x="2286000" y="4419600"/>
            <a:chExt cx="3200400" cy="246257"/>
          </a:xfrm>
        </p:grpSpPr>
        <p:sp>
          <p:nvSpPr>
            <p:cNvPr id="15381" name="TextBox 74"/>
            <p:cNvSpPr txBox="1">
              <a:spLocks noChangeArrowheads="1"/>
            </p:cNvSpPr>
            <p:nvPr/>
          </p:nvSpPr>
          <p:spPr bwMode="auto">
            <a:xfrm>
              <a:off x="2286000" y="4419758"/>
              <a:ext cx="381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/>
                <a:t>AB</a:t>
              </a:r>
              <a:endParaRPr lang="he-IL" sz="1000" dirty="0"/>
            </a:p>
          </p:txBody>
        </p:sp>
        <p:sp>
          <p:nvSpPr>
            <p:cNvPr id="15382" name="TextBox 74"/>
            <p:cNvSpPr txBox="1">
              <a:spLocks noChangeArrowheads="1"/>
            </p:cNvSpPr>
            <p:nvPr/>
          </p:nvSpPr>
          <p:spPr bwMode="auto">
            <a:xfrm>
              <a:off x="4038600" y="4419758"/>
              <a:ext cx="381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/>
                <a:t>AB</a:t>
              </a:r>
              <a:endParaRPr lang="he-IL" sz="1000"/>
            </a:p>
          </p:txBody>
        </p:sp>
        <p:sp>
          <p:nvSpPr>
            <p:cNvPr id="15383" name="TextBox 74"/>
            <p:cNvSpPr txBox="1">
              <a:spLocks noChangeArrowheads="1"/>
            </p:cNvSpPr>
            <p:nvPr/>
          </p:nvSpPr>
          <p:spPr bwMode="auto">
            <a:xfrm>
              <a:off x="26670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 smtClean="0"/>
                <a:t>BB</a:t>
              </a:r>
              <a:endParaRPr lang="he-IL" sz="1000" dirty="0"/>
            </a:p>
          </p:txBody>
        </p:sp>
        <p:sp>
          <p:nvSpPr>
            <p:cNvPr id="15384" name="TextBox 74"/>
            <p:cNvSpPr txBox="1">
              <a:spLocks noChangeArrowheads="1"/>
            </p:cNvSpPr>
            <p:nvPr/>
          </p:nvSpPr>
          <p:spPr bwMode="auto">
            <a:xfrm>
              <a:off x="30480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 smtClean="0"/>
                <a:t>AB</a:t>
              </a:r>
              <a:endParaRPr lang="he-IL" sz="1000" dirty="0"/>
            </a:p>
          </p:txBody>
        </p:sp>
        <p:sp>
          <p:nvSpPr>
            <p:cNvPr id="15385" name="TextBox 74"/>
            <p:cNvSpPr txBox="1">
              <a:spLocks noChangeArrowheads="1"/>
            </p:cNvSpPr>
            <p:nvPr/>
          </p:nvSpPr>
          <p:spPr bwMode="auto">
            <a:xfrm>
              <a:off x="3352800" y="4419601"/>
              <a:ext cx="381000" cy="246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 smtClean="0"/>
                <a:t>BB</a:t>
              </a:r>
              <a:endParaRPr lang="he-IL" sz="1000" dirty="0"/>
            </a:p>
          </p:txBody>
        </p:sp>
        <p:sp>
          <p:nvSpPr>
            <p:cNvPr id="15386" name="TextBox 74"/>
            <p:cNvSpPr txBox="1">
              <a:spLocks noChangeArrowheads="1"/>
            </p:cNvSpPr>
            <p:nvPr/>
          </p:nvSpPr>
          <p:spPr bwMode="auto">
            <a:xfrm>
              <a:off x="37338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/>
                <a:t>AA</a:t>
              </a:r>
              <a:endParaRPr lang="he-IL" sz="1000" dirty="0"/>
            </a:p>
          </p:txBody>
        </p:sp>
        <p:sp>
          <p:nvSpPr>
            <p:cNvPr id="15387" name="TextBox 74"/>
            <p:cNvSpPr txBox="1">
              <a:spLocks noChangeArrowheads="1"/>
            </p:cNvSpPr>
            <p:nvPr/>
          </p:nvSpPr>
          <p:spPr bwMode="auto">
            <a:xfrm>
              <a:off x="48006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/>
                <a:t>AA</a:t>
              </a:r>
              <a:endParaRPr lang="he-IL" sz="1000"/>
            </a:p>
          </p:txBody>
        </p:sp>
        <p:sp>
          <p:nvSpPr>
            <p:cNvPr id="15388" name="TextBox 74"/>
            <p:cNvSpPr txBox="1">
              <a:spLocks noChangeArrowheads="1"/>
            </p:cNvSpPr>
            <p:nvPr/>
          </p:nvSpPr>
          <p:spPr bwMode="auto">
            <a:xfrm>
              <a:off x="44196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 smtClean="0"/>
                <a:t>AB</a:t>
              </a:r>
              <a:endParaRPr lang="he-IL" sz="1000" dirty="0"/>
            </a:p>
          </p:txBody>
        </p:sp>
        <p:sp>
          <p:nvSpPr>
            <p:cNvPr id="15389" name="TextBox 74"/>
            <p:cNvSpPr txBox="1">
              <a:spLocks noChangeArrowheads="1"/>
            </p:cNvSpPr>
            <p:nvPr/>
          </p:nvSpPr>
          <p:spPr bwMode="auto">
            <a:xfrm>
              <a:off x="51054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 smtClean="0"/>
                <a:t>AB</a:t>
              </a:r>
              <a:endParaRPr lang="he-IL" sz="1000" dirty="0"/>
            </a:p>
          </p:txBody>
        </p:sp>
      </p:grpSp>
      <p:grpSp>
        <p:nvGrpSpPr>
          <p:cNvPr id="4" name="קבוצה 108"/>
          <p:cNvGrpSpPr>
            <a:grpSpLocks/>
          </p:cNvGrpSpPr>
          <p:nvPr/>
        </p:nvGrpSpPr>
        <p:grpSpPr bwMode="auto">
          <a:xfrm>
            <a:off x="4495800" y="1600200"/>
            <a:ext cx="3098800" cy="757238"/>
            <a:chOff x="1625910" y="1181100"/>
            <a:chExt cx="4057650" cy="1066800"/>
          </a:xfrm>
        </p:grpSpPr>
        <p:pic>
          <p:nvPicPr>
            <p:cNvPr id="69" name="Picture 38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1625910" y="1238250"/>
              <a:ext cx="381000" cy="100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0" name="Picture 39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083110" y="1266825"/>
              <a:ext cx="390525" cy="9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1" name="Picture 40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585190" y="1181100"/>
              <a:ext cx="32385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2" name="Picture 41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055950" y="1457325"/>
              <a:ext cx="285750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" name="Picture 43"/>
            <p:cNvPicPr>
              <a:picLocks noChangeAspect="1" noChangeArrowheads="1"/>
            </p:cNvPicPr>
            <p:nvPr/>
          </p:nvPicPr>
          <p:blipFill>
            <a:blip r:embed="rId12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3975030" y="1257300"/>
              <a:ext cx="276225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5" name="Picture 44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344810" y="1628775"/>
              <a:ext cx="44767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6" name="Picture 45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4805280" y="1247775"/>
              <a:ext cx="43815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7" name="Picture 46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chemeClr val="accent1">
                  <a:lumMod val="40000"/>
                  <a:lumOff val="60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5283510" y="1219200"/>
              <a:ext cx="400050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8" name="TextBox 52"/>
          <p:cNvSpPr txBox="1">
            <a:spLocks noChangeArrowheads="1"/>
          </p:cNvSpPr>
          <p:nvPr/>
        </p:nvSpPr>
        <p:spPr bwMode="auto">
          <a:xfrm>
            <a:off x="2057400" y="10668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/>
              <a:t>Cases</a:t>
            </a:r>
            <a:endParaRPr lang="he-IL" sz="2400" dirty="0"/>
          </a:p>
        </p:txBody>
      </p:sp>
      <p:sp>
        <p:nvSpPr>
          <p:cNvPr id="79" name="TextBox 52"/>
          <p:cNvSpPr txBox="1">
            <a:spLocks noChangeArrowheads="1"/>
          </p:cNvSpPr>
          <p:nvPr/>
        </p:nvSpPr>
        <p:spPr bwMode="auto">
          <a:xfrm>
            <a:off x="5410200" y="1066800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/>
              <a:t>Controls</a:t>
            </a:r>
            <a:endParaRPr lang="he-IL" sz="2400" dirty="0"/>
          </a:p>
        </p:txBody>
      </p:sp>
      <p:grpSp>
        <p:nvGrpSpPr>
          <p:cNvPr id="5" name="קבוצה 47"/>
          <p:cNvGrpSpPr>
            <a:grpSpLocks/>
          </p:cNvGrpSpPr>
          <p:nvPr/>
        </p:nvGrpSpPr>
        <p:grpSpPr bwMode="auto">
          <a:xfrm>
            <a:off x="4648200" y="2514600"/>
            <a:ext cx="2871788" cy="696913"/>
            <a:chOff x="419100" y="2209800"/>
            <a:chExt cx="2871788" cy="696913"/>
          </a:xfrm>
        </p:grpSpPr>
        <p:cxnSp>
          <p:nvCxnSpPr>
            <p:cNvPr id="81" name="מחבר חץ ישר 49"/>
            <p:cNvCxnSpPr/>
            <p:nvPr/>
          </p:nvCxnSpPr>
          <p:spPr>
            <a:xfrm rot="5400000">
              <a:off x="34845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מחבר חץ ישר 53"/>
            <p:cNvCxnSpPr/>
            <p:nvPr/>
          </p:nvCxnSpPr>
          <p:spPr>
            <a:xfrm rot="5400000">
              <a:off x="696913" y="2317750"/>
              <a:ext cx="215900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83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19100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4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68350" y="2481263"/>
              <a:ext cx="71438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5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120775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6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473200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819275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8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171700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9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517775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867025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1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217863" y="2481263"/>
              <a:ext cx="73025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2" name="מחבר חץ ישר 101"/>
            <p:cNvCxnSpPr/>
            <p:nvPr/>
          </p:nvCxnSpPr>
          <p:spPr>
            <a:xfrm rot="5400000">
              <a:off x="105330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מחבר חץ ישר 102"/>
            <p:cNvCxnSpPr/>
            <p:nvPr/>
          </p:nvCxnSpPr>
          <p:spPr>
            <a:xfrm rot="5400000">
              <a:off x="140255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מחבר חץ ישר 103"/>
            <p:cNvCxnSpPr/>
            <p:nvPr/>
          </p:nvCxnSpPr>
          <p:spPr>
            <a:xfrm rot="5400000">
              <a:off x="175180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מחבר חץ ישר 104"/>
            <p:cNvCxnSpPr/>
            <p:nvPr/>
          </p:nvCxnSpPr>
          <p:spPr>
            <a:xfrm rot="5400000">
              <a:off x="210105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מחבר חץ ישר 105"/>
            <p:cNvCxnSpPr/>
            <p:nvPr/>
          </p:nvCxnSpPr>
          <p:spPr>
            <a:xfrm rot="5400000">
              <a:off x="245030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מחבר חץ ישר 106"/>
            <p:cNvCxnSpPr/>
            <p:nvPr/>
          </p:nvCxnSpPr>
          <p:spPr>
            <a:xfrm rot="5400000">
              <a:off x="279955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מחבר חץ ישר 107"/>
            <p:cNvCxnSpPr/>
            <p:nvPr/>
          </p:nvCxnSpPr>
          <p:spPr>
            <a:xfrm rot="5400000">
              <a:off x="3148807" y="2316956"/>
              <a:ext cx="215900" cy="15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קבוצה 72"/>
          <p:cNvGrpSpPr>
            <a:grpSpLocks/>
          </p:cNvGrpSpPr>
          <p:nvPr/>
        </p:nvGrpSpPr>
        <p:grpSpPr bwMode="auto">
          <a:xfrm>
            <a:off x="762000" y="3352800"/>
            <a:ext cx="3200400" cy="246186"/>
            <a:chOff x="2286000" y="4419600"/>
            <a:chExt cx="3200400" cy="246221"/>
          </a:xfrm>
        </p:grpSpPr>
        <p:sp>
          <p:nvSpPr>
            <p:cNvPr id="100" name="TextBox 74"/>
            <p:cNvSpPr txBox="1">
              <a:spLocks noChangeArrowheads="1"/>
            </p:cNvSpPr>
            <p:nvPr/>
          </p:nvSpPr>
          <p:spPr bwMode="auto">
            <a:xfrm>
              <a:off x="2286000" y="4419758"/>
              <a:ext cx="381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 smtClean="0">
                  <a:solidFill>
                    <a:srgbClr val="FF0000"/>
                  </a:solidFill>
                </a:rPr>
                <a:t>AA</a:t>
              </a:r>
              <a:endParaRPr lang="he-IL" sz="1000" dirty="0">
                <a:solidFill>
                  <a:srgbClr val="FF0000"/>
                </a:solidFill>
              </a:endParaRPr>
            </a:p>
          </p:txBody>
        </p:sp>
        <p:sp>
          <p:nvSpPr>
            <p:cNvPr id="101" name="TextBox 74"/>
            <p:cNvSpPr txBox="1">
              <a:spLocks noChangeArrowheads="1"/>
            </p:cNvSpPr>
            <p:nvPr/>
          </p:nvSpPr>
          <p:spPr bwMode="auto">
            <a:xfrm>
              <a:off x="4038600" y="4419758"/>
              <a:ext cx="381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>
                  <a:solidFill>
                    <a:srgbClr val="FF0000"/>
                  </a:solidFill>
                </a:rPr>
                <a:t>AB</a:t>
              </a:r>
              <a:endParaRPr lang="he-IL" sz="1000" dirty="0">
                <a:solidFill>
                  <a:srgbClr val="FF0000"/>
                </a:solidFill>
              </a:endParaRPr>
            </a:p>
          </p:txBody>
        </p:sp>
        <p:sp>
          <p:nvSpPr>
            <p:cNvPr id="109" name="TextBox 74"/>
            <p:cNvSpPr txBox="1">
              <a:spLocks noChangeArrowheads="1"/>
            </p:cNvSpPr>
            <p:nvPr/>
          </p:nvSpPr>
          <p:spPr bwMode="auto">
            <a:xfrm>
              <a:off x="26670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>
                  <a:solidFill>
                    <a:srgbClr val="FF0000"/>
                  </a:solidFill>
                </a:rPr>
                <a:t>AA</a:t>
              </a:r>
              <a:endParaRPr lang="he-IL" sz="1000" dirty="0">
                <a:solidFill>
                  <a:srgbClr val="FF0000"/>
                </a:solidFill>
              </a:endParaRPr>
            </a:p>
          </p:txBody>
        </p:sp>
        <p:sp>
          <p:nvSpPr>
            <p:cNvPr id="110" name="TextBox 74"/>
            <p:cNvSpPr txBox="1">
              <a:spLocks noChangeArrowheads="1"/>
            </p:cNvSpPr>
            <p:nvPr/>
          </p:nvSpPr>
          <p:spPr bwMode="auto">
            <a:xfrm>
              <a:off x="30480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>
                  <a:solidFill>
                    <a:srgbClr val="FF0000"/>
                  </a:solidFill>
                </a:rPr>
                <a:t>AA</a:t>
              </a:r>
              <a:endParaRPr lang="he-IL" sz="10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74"/>
            <p:cNvSpPr txBox="1">
              <a:spLocks noChangeArrowheads="1"/>
            </p:cNvSpPr>
            <p:nvPr/>
          </p:nvSpPr>
          <p:spPr bwMode="auto">
            <a:xfrm>
              <a:off x="33528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>
                  <a:solidFill>
                    <a:srgbClr val="FF0000"/>
                  </a:solidFill>
                </a:rPr>
                <a:t>AA</a:t>
              </a:r>
              <a:endParaRPr lang="he-IL" sz="1000" dirty="0">
                <a:solidFill>
                  <a:srgbClr val="FF0000"/>
                </a:solidFill>
              </a:endParaRPr>
            </a:p>
          </p:txBody>
        </p:sp>
        <p:sp>
          <p:nvSpPr>
            <p:cNvPr id="121" name="TextBox 74"/>
            <p:cNvSpPr txBox="1">
              <a:spLocks noChangeArrowheads="1"/>
            </p:cNvSpPr>
            <p:nvPr/>
          </p:nvSpPr>
          <p:spPr bwMode="auto">
            <a:xfrm>
              <a:off x="37338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>
                  <a:solidFill>
                    <a:srgbClr val="FF0000"/>
                  </a:solidFill>
                </a:rPr>
                <a:t>AA</a:t>
              </a:r>
              <a:endParaRPr lang="he-IL" sz="1000" dirty="0">
                <a:solidFill>
                  <a:srgbClr val="FF0000"/>
                </a:solidFill>
              </a:endParaRPr>
            </a:p>
          </p:txBody>
        </p:sp>
        <p:sp>
          <p:nvSpPr>
            <p:cNvPr id="122" name="TextBox 74"/>
            <p:cNvSpPr txBox="1">
              <a:spLocks noChangeArrowheads="1"/>
            </p:cNvSpPr>
            <p:nvPr/>
          </p:nvSpPr>
          <p:spPr bwMode="auto">
            <a:xfrm>
              <a:off x="48006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 smtClean="0">
                  <a:solidFill>
                    <a:srgbClr val="FF0000"/>
                  </a:solidFill>
                </a:rPr>
                <a:t>AB</a:t>
              </a:r>
              <a:endParaRPr lang="he-IL" sz="1000" dirty="0">
                <a:solidFill>
                  <a:srgbClr val="FF0000"/>
                </a:solidFill>
              </a:endParaRPr>
            </a:p>
          </p:txBody>
        </p:sp>
        <p:sp>
          <p:nvSpPr>
            <p:cNvPr id="123" name="TextBox 74"/>
            <p:cNvSpPr txBox="1">
              <a:spLocks noChangeArrowheads="1"/>
            </p:cNvSpPr>
            <p:nvPr/>
          </p:nvSpPr>
          <p:spPr bwMode="auto">
            <a:xfrm>
              <a:off x="44196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>
                  <a:solidFill>
                    <a:srgbClr val="FF0000"/>
                  </a:solidFill>
                </a:rPr>
                <a:t>AA</a:t>
              </a:r>
              <a:endParaRPr lang="he-IL" sz="1000" dirty="0">
                <a:solidFill>
                  <a:srgbClr val="FF0000"/>
                </a:solidFill>
              </a:endParaRPr>
            </a:p>
          </p:txBody>
        </p:sp>
        <p:sp>
          <p:nvSpPr>
            <p:cNvPr id="124" name="TextBox 74"/>
            <p:cNvSpPr txBox="1">
              <a:spLocks noChangeArrowheads="1"/>
            </p:cNvSpPr>
            <p:nvPr/>
          </p:nvSpPr>
          <p:spPr bwMode="auto">
            <a:xfrm>
              <a:off x="5105400" y="4419600"/>
              <a:ext cx="3810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1000" dirty="0">
                  <a:solidFill>
                    <a:srgbClr val="FF0000"/>
                  </a:solidFill>
                </a:rPr>
                <a:t>AA</a:t>
              </a:r>
              <a:endParaRPr lang="he-IL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5" name="TextBox 52"/>
          <p:cNvSpPr txBox="1">
            <a:spLocks noChangeArrowheads="1"/>
          </p:cNvSpPr>
          <p:nvPr/>
        </p:nvSpPr>
        <p:spPr bwMode="auto">
          <a:xfrm>
            <a:off x="609600" y="37338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/>
              <a:t>Count: </a:t>
            </a:r>
            <a:endParaRPr lang="he-IL" sz="2400" dirty="0"/>
          </a:p>
        </p:txBody>
      </p:sp>
      <p:graphicFrame>
        <p:nvGraphicFramePr>
          <p:cNvPr id="128" name="Table 127"/>
          <p:cNvGraphicFramePr>
            <a:graphicFrameLocks noGrp="1"/>
          </p:cNvGraphicFramePr>
          <p:nvPr/>
        </p:nvGraphicFramePr>
        <p:xfrm>
          <a:off x="1905000" y="3810000"/>
          <a:ext cx="3048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</a:tblGrid>
              <a:tr h="3429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Cases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Controls</a:t>
                      </a:r>
                      <a:endParaRPr lang="en-US" b="1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r>
                        <a:rPr lang="en-US" baseline="-25000" dirty="0" smtClean="0"/>
                        <a:t>AA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r>
                        <a:rPr lang="en-US" baseline="-25000" dirty="0" smtClean="0"/>
                        <a:t>AB</a:t>
                      </a:r>
                      <a:endParaRPr lang="en-US" dirty="0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baseline="-25000" dirty="0" smtClean="0"/>
                        <a:t>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r>
                        <a:rPr lang="en-US" baseline="-25000" dirty="0" smtClean="0"/>
                        <a:t>BB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9" name="TextBox 52"/>
          <p:cNvSpPr txBox="1">
            <a:spLocks noChangeArrowheads="1"/>
          </p:cNvSpPr>
          <p:nvPr/>
        </p:nvSpPr>
        <p:spPr bwMode="auto">
          <a:xfrm>
            <a:off x="0" y="5791200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/>
              <a:t>Try ~10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 – 10</a:t>
            </a:r>
            <a:r>
              <a:rPr lang="en-US" sz="2400" baseline="30000" dirty="0" smtClean="0"/>
              <a:t>6 </a:t>
            </a:r>
            <a:r>
              <a:rPr lang="en-US" sz="2400" baseline="-25000" dirty="0"/>
              <a:t> </a:t>
            </a:r>
            <a:r>
              <a:rPr lang="en-US" sz="2400" dirty="0" smtClean="0"/>
              <a:t> different SNPs. Significant ones called ‘discoveries’/’associations’</a:t>
            </a:r>
            <a:endParaRPr lang="he-IL" sz="2400" dirty="0"/>
          </a:p>
        </p:txBody>
      </p:sp>
      <p:cxnSp>
        <p:nvCxnSpPr>
          <p:cNvPr id="131" name="Straight Arrow Connector 130"/>
          <p:cNvCxnSpPr/>
          <p:nvPr/>
        </p:nvCxnSpPr>
        <p:spPr>
          <a:xfrm>
            <a:off x="5181600" y="4572000"/>
            <a:ext cx="3048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5715000" y="4343400"/>
            <a:ext cx="1736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Statistical test, </a:t>
            </a:r>
          </a:p>
          <a:p>
            <a:r>
              <a:rPr lang="en-US" dirty="0" smtClean="0"/>
              <a:t>p-value </a:t>
            </a:r>
            <a:endParaRPr lang="en-US" dirty="0"/>
          </a:p>
        </p:txBody>
      </p:sp>
      <p:pic>
        <p:nvPicPr>
          <p:cNvPr id="99" name="Picture 42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667000" y="1600200"/>
            <a:ext cx="225500" cy="73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1" name="Picture 42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95400" y="1676400"/>
            <a:ext cx="228600" cy="73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" name="Picture 38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943600" y="1600200"/>
            <a:ext cx="290967" cy="71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8644</TotalTime>
  <Words>1781</Words>
  <Application>Microsoft Office PowerPoint</Application>
  <PresentationFormat>On-screen Show (4:3)</PresentationFormat>
  <Paragraphs>400</Paragraphs>
  <Slides>26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ערכת נושא Office</vt:lpstr>
      <vt:lpstr>Equation</vt:lpstr>
      <vt:lpstr>Slide 1</vt:lpstr>
      <vt:lpstr>Slide 2</vt:lpstr>
      <vt:lpstr>Slide 3</vt:lpstr>
      <vt:lpstr>Slide 4</vt:lpstr>
      <vt:lpstr>Application 1:  Rare recessive genetic diseases </vt:lpstr>
      <vt:lpstr>Slide 6</vt:lpstr>
      <vt:lpstr>Slide 7</vt:lpstr>
      <vt:lpstr>Slide 8</vt:lpstr>
      <vt:lpstr>Slide 9</vt:lpstr>
      <vt:lpstr>What Associations are Detected? </vt:lpstr>
      <vt:lpstr>What Associations are Detected?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The Open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carrier screen</dc:title>
  <dc:creator>Noam</dc:creator>
  <cp:lastModifiedBy>%username%</cp:lastModifiedBy>
  <cp:revision>673</cp:revision>
  <dcterms:created xsi:type="dcterms:W3CDTF">2010-01-03T05:42:33Z</dcterms:created>
  <dcterms:modified xsi:type="dcterms:W3CDTF">2010-07-09T11:02:14Z</dcterms:modified>
</cp:coreProperties>
</file>